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69" r:id="rId3"/>
    <p:sldId id="257" r:id="rId4"/>
    <p:sldId id="270" r:id="rId5"/>
    <p:sldId id="258" r:id="rId6"/>
    <p:sldId id="264" r:id="rId7"/>
    <p:sldId id="263" r:id="rId8"/>
    <p:sldId id="272" r:id="rId9"/>
    <p:sldId id="265" r:id="rId10"/>
    <p:sldId id="266" r:id="rId11"/>
    <p:sldId id="262" r:id="rId12"/>
    <p:sldId id="267" r:id="rId13"/>
    <p:sldId id="259" r:id="rId14"/>
    <p:sldId id="278" r:id="rId15"/>
    <p:sldId id="268" r:id="rId16"/>
    <p:sldId id="283" r:id="rId17"/>
    <p:sldId id="271" r:id="rId18"/>
    <p:sldId id="261" r:id="rId19"/>
    <p:sldId id="282" r:id="rId20"/>
    <p:sldId id="273" r:id="rId21"/>
    <p:sldId id="260" r:id="rId22"/>
    <p:sldId id="274" r:id="rId23"/>
    <p:sldId id="276" r:id="rId24"/>
    <p:sldId id="275" r:id="rId25"/>
    <p:sldId id="279" r:id="rId26"/>
    <p:sldId id="281"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60" d="100"/>
          <a:sy n="60" d="100"/>
        </p:scale>
        <p:origin x="-1388" y="-3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C18CCA-1779-4B11-98E3-C33006192404}" type="datetimeFigureOut">
              <a:rPr lang="en-US" smtClean="0"/>
              <a:t>10/1/2012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9151A8-F17E-4F47-9090-8CFA69109E96}" type="slidenum">
              <a:rPr lang="en-US" smtClean="0"/>
              <a:t>‹#›</a:t>
            </a:fld>
            <a:endParaRPr lang="en-US"/>
          </a:p>
        </p:txBody>
      </p:sp>
    </p:spTree>
    <p:extLst>
      <p:ext uri="{BB962C8B-B14F-4D97-AF65-F5344CB8AC3E}">
        <p14:creationId xmlns:p14="http://schemas.microsoft.com/office/powerpoint/2010/main" val="25622584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210123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292228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243316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231820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81722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248198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98030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417478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85224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33595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27C55-6D67-4BE8-A28E-04F9F06C93FC}" type="datetimeFigureOut">
              <a:rPr lang="en-US" smtClean="0"/>
              <a:t>9/30/2012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B8CDC-332D-41A5-AF4E-2259FB15D2D3}" type="slidenum">
              <a:rPr lang="en-US" smtClean="0"/>
              <a:t>‹#›</a:t>
            </a:fld>
            <a:endParaRPr lang="en-US" dirty="0"/>
          </a:p>
        </p:txBody>
      </p:sp>
    </p:spTree>
    <p:extLst>
      <p:ext uri="{BB962C8B-B14F-4D97-AF65-F5344CB8AC3E}">
        <p14:creationId xmlns:p14="http://schemas.microsoft.com/office/powerpoint/2010/main" val="186503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27C55-6D67-4BE8-A28E-04F9F06C93FC}" type="datetimeFigureOut">
              <a:rPr lang="en-US" smtClean="0"/>
              <a:t>9/30/2012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B8CDC-332D-41A5-AF4E-2259FB15D2D3}" type="slidenum">
              <a:rPr lang="en-US" smtClean="0"/>
              <a:t>‹#›</a:t>
            </a:fld>
            <a:endParaRPr lang="en-US" dirty="0"/>
          </a:p>
        </p:txBody>
      </p:sp>
    </p:spTree>
    <p:extLst>
      <p:ext uri="{BB962C8B-B14F-4D97-AF65-F5344CB8AC3E}">
        <p14:creationId xmlns:p14="http://schemas.microsoft.com/office/powerpoint/2010/main" val="308720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38601" cy="1077218"/>
          </a:xfrm>
          <a:prstGeom prst="rect">
            <a:avLst/>
          </a:prstGeom>
          <a:noFill/>
        </p:spPr>
        <p:txBody>
          <a:bodyPr wrap="none" rtlCol="0">
            <a:spAutoFit/>
          </a:bodyPr>
          <a:lstStyle/>
          <a:p>
            <a:r>
              <a:rPr lang="en-US" sz="2800" b="1" dirty="0" smtClean="0"/>
              <a:t>In the box:</a:t>
            </a:r>
          </a:p>
          <a:p>
            <a:r>
              <a:rPr lang="en-US" sz="3600" b="1" dirty="0" smtClean="0"/>
              <a:t>Mass Mobilization and Movement Leadership</a:t>
            </a:r>
            <a:endParaRPr lang="en-US" sz="3600" b="1" dirty="0"/>
          </a:p>
        </p:txBody>
      </p:sp>
      <p:pic>
        <p:nvPicPr>
          <p:cNvPr id="1026" name="Picture 2" descr="https://encrypted-tbn0.gstatic.com/images?q=tbn:ANd9GcRR4Stp-tqtiAlirtvd-GVXLo9C516Y6KPNozx8_yoYcs6OLDY_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096000" cy="4649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20284" y="6019800"/>
            <a:ext cx="2296719" cy="707886"/>
          </a:xfrm>
          <a:prstGeom prst="rect">
            <a:avLst/>
          </a:prstGeom>
          <a:noFill/>
        </p:spPr>
        <p:txBody>
          <a:bodyPr wrap="none" rtlCol="0">
            <a:spAutoFit/>
          </a:bodyPr>
          <a:lstStyle/>
          <a:p>
            <a:pPr algn="ctr"/>
            <a:r>
              <a:rPr lang="en-US" sz="2000" b="1" dirty="0" smtClean="0"/>
              <a:t>Abdul </a:t>
            </a:r>
            <a:r>
              <a:rPr lang="en-US" sz="2000" b="1" dirty="0" smtClean="0"/>
              <a:t>Alkalimat</a:t>
            </a:r>
            <a:endParaRPr lang="en-US" sz="2000" b="1" dirty="0" smtClean="0"/>
          </a:p>
          <a:p>
            <a:pPr algn="ctr"/>
            <a:r>
              <a:rPr lang="en-US" sz="2000" b="1" dirty="0" smtClean="0"/>
              <a:t>University of Illinois</a:t>
            </a:r>
            <a:endParaRPr lang="en-US" sz="2000" b="1" dirty="0"/>
          </a:p>
        </p:txBody>
      </p:sp>
    </p:spTree>
    <p:extLst>
      <p:ext uri="{BB962C8B-B14F-4D97-AF65-F5344CB8AC3E}">
        <p14:creationId xmlns:p14="http://schemas.microsoft.com/office/powerpoint/2010/main" val="30676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3.gstatic.com/images?q=tbn:ANd9GcQUnBMxQGBai9H9dLC75j2bB5pU_RB0_BAGMmqjZTXSZc8Ftymv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66426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Rrrxo6pg7cZNxLlD8llj7me1vu_fXWbb8kaXjgMs5gqXUeXr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5354"/>
            <a:ext cx="3664260" cy="22757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0.gstatic.com/images?q=tbn:ANd9GcT4MCeMAjdUlsZ1QdUnvIdi_zsWcdBvTezIXi9go931eYHxUpFZ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84264"/>
            <a:ext cx="3664260" cy="2593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64260" y="76200"/>
            <a:ext cx="5479740" cy="6878806"/>
          </a:xfrm>
          <a:prstGeom prst="rect">
            <a:avLst/>
          </a:prstGeom>
        </p:spPr>
        <p:txBody>
          <a:bodyPr wrap="square">
            <a:spAutoFit/>
          </a:bodyPr>
          <a:lstStyle/>
          <a:p>
            <a:r>
              <a:rPr lang="en-US" sz="2100" b="1" dirty="0" smtClean="0"/>
              <a:t>I </a:t>
            </a:r>
            <a:r>
              <a:rPr lang="en-US" sz="2100" b="1" dirty="0"/>
              <a:t>have a dream that one day even the state of Mississippi, a state sweltering with the heat of injustice, sweltering with the heat of oppression, will be transformed into an oasis of freedom and justice.</a:t>
            </a:r>
            <a:endParaRPr lang="en-US" sz="2100" b="1" dirty="0" smtClean="0"/>
          </a:p>
          <a:p>
            <a:r>
              <a:rPr lang="en-US" sz="2100" b="1" dirty="0"/>
              <a:t>I have a dream that my four little children will one day live in a nation where they will not be judged by the color of their skin but by the content of their character. </a:t>
            </a:r>
            <a:endParaRPr lang="en-US" sz="2100" b="1" dirty="0" smtClean="0"/>
          </a:p>
          <a:p>
            <a:r>
              <a:rPr lang="en-US" sz="2100" b="1" dirty="0"/>
              <a:t>I have a </a:t>
            </a:r>
            <a:r>
              <a:rPr lang="en-US" sz="2100" b="1" i="1" dirty="0"/>
              <a:t>dream</a:t>
            </a:r>
            <a:r>
              <a:rPr lang="en-US" sz="2100" b="1" dirty="0"/>
              <a:t> today</a:t>
            </a:r>
            <a:r>
              <a:rPr lang="en-US" sz="2100" b="1" dirty="0" smtClean="0"/>
              <a:t>!</a:t>
            </a:r>
          </a:p>
          <a:p>
            <a:endParaRPr lang="en-US" sz="2100" b="1" dirty="0" smtClean="0"/>
          </a:p>
          <a:p>
            <a:r>
              <a:rPr lang="en-US" sz="2100" b="1" dirty="0"/>
              <a:t>I have a dream that one day, down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endParaRPr lang="en-US" sz="2100" b="1" dirty="0" smtClean="0"/>
          </a:p>
          <a:p>
            <a:r>
              <a:rPr lang="en-US" sz="2100" b="1" dirty="0"/>
              <a:t>I have a </a:t>
            </a:r>
            <a:r>
              <a:rPr lang="en-US" sz="2100" b="1" i="1" dirty="0"/>
              <a:t>dream</a:t>
            </a:r>
            <a:r>
              <a:rPr lang="en-US" sz="2100" b="1" dirty="0"/>
              <a:t> today!</a:t>
            </a:r>
            <a:endParaRPr lang="en-US" sz="2100" b="1" dirty="0" smtClean="0"/>
          </a:p>
          <a:p>
            <a:r>
              <a:rPr lang="en-US" sz="2100" dirty="0" smtClean="0"/>
              <a:t> </a:t>
            </a:r>
            <a:endParaRPr lang="en-US" sz="2100"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68" y="865287"/>
            <a:ext cx="4572000" cy="5078313"/>
          </a:xfrm>
          <a:prstGeom prst="rect">
            <a:avLst/>
          </a:prstGeom>
        </p:spPr>
        <p:txBody>
          <a:bodyPr>
            <a:spAutoFit/>
          </a:bodyPr>
          <a:lstStyle/>
          <a:p>
            <a:r>
              <a:rPr lang="en-US" dirty="0" smtClean="0"/>
              <a:t>We will not stop. If we do not get meaningful legislation out of this Congress, the time will come when we will not confine our marching to Washington. We will march through the South, through the streets of Jackson, through the streets of Danville, through the streets of Cambridge, through the streets of Birmingham. But we will march with the spirit of love and with the spirit of dignity that we have shown here today. </a:t>
            </a:r>
          </a:p>
          <a:p>
            <a:r>
              <a:rPr lang="en-US" dirty="0" smtClean="0"/>
              <a:t>By the force of our demands, our determination and our numbers, we shall splinter the desegregated South into a thousand pieces and put them back together in the image of God and democracy. </a:t>
            </a:r>
          </a:p>
          <a:p>
            <a:r>
              <a:rPr lang="en-US" dirty="0" smtClean="0"/>
              <a:t>We must say, "Wake up, America. </a:t>
            </a:r>
            <a:r>
              <a:rPr lang="en-US" i="1" dirty="0" smtClean="0"/>
              <a:t>Wake up!!!</a:t>
            </a:r>
            <a:r>
              <a:rPr lang="en-US" dirty="0" smtClean="0"/>
              <a:t> For we cannot stop, and we </a:t>
            </a:r>
            <a:r>
              <a:rPr lang="en-US" i="1" dirty="0" smtClean="0"/>
              <a:t>will</a:t>
            </a:r>
            <a:r>
              <a:rPr lang="en-US" dirty="0" smtClean="0"/>
              <a:t> not be patient." </a:t>
            </a:r>
            <a:endParaRPr lang="en-US" dirty="0"/>
          </a:p>
        </p:txBody>
      </p:sp>
      <p:pic>
        <p:nvPicPr>
          <p:cNvPr id="5122" name="Picture 2" descr="https://encrypted-tbn2.gstatic.com/images?q=tbn:ANd9GcSvcz4fMgHn4ddavu8Dm_Pd8MVOBfp04WLug4dDcoXwpcCMoLWb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980" y="381000"/>
            <a:ext cx="453887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R6ZRJ3KSqVUZhizLUVX6gnJxK-XnnOWMANwX6qXUtjzcVdvwY3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981" y="3449465"/>
            <a:ext cx="4596020" cy="4130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981581"/>
            <a:ext cx="4583562" cy="800219"/>
          </a:xfrm>
          <a:prstGeom prst="rect">
            <a:avLst/>
          </a:prstGeom>
          <a:noFill/>
        </p:spPr>
        <p:txBody>
          <a:bodyPr wrap="none" rtlCol="0">
            <a:spAutoFit/>
          </a:bodyPr>
          <a:lstStyle/>
          <a:p>
            <a:r>
              <a:rPr lang="en-US" sz="2300" b="1" dirty="0" smtClean="0"/>
              <a:t>(John Lewis was the SNCC Chairman</a:t>
            </a:r>
          </a:p>
          <a:p>
            <a:r>
              <a:rPr lang="en-US" sz="2300" b="1" dirty="0"/>
              <a:t>w</a:t>
            </a:r>
            <a:r>
              <a:rPr lang="en-US" sz="2300" b="1" dirty="0" smtClean="0"/>
              <a:t>ho ended up in the US Congress)</a:t>
            </a:r>
            <a:endParaRPr lang="en-US" sz="2300" b="1" dirty="0"/>
          </a:p>
        </p:txBody>
      </p:sp>
      <p:sp>
        <p:nvSpPr>
          <p:cNvPr id="4" name="TextBox 3"/>
          <p:cNvSpPr txBox="1"/>
          <p:nvPr/>
        </p:nvSpPr>
        <p:spPr>
          <a:xfrm>
            <a:off x="-76200" y="304800"/>
            <a:ext cx="4709687" cy="523220"/>
          </a:xfrm>
          <a:prstGeom prst="rect">
            <a:avLst/>
          </a:prstGeom>
          <a:noFill/>
        </p:spPr>
        <p:txBody>
          <a:bodyPr wrap="none" rtlCol="0">
            <a:spAutoFit/>
          </a:bodyPr>
          <a:lstStyle/>
          <a:p>
            <a:r>
              <a:rPr lang="en-US" sz="2800" b="1" dirty="0" smtClean="0"/>
              <a:t>SNNC forced to change speech</a:t>
            </a:r>
            <a:endParaRPr lang="en-US" sz="28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SZGQ8XPwC3PI8jCICx9D-xPwi7FlwVihgy0GwmVO5mJrX_Ai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6" y="1447800"/>
            <a:ext cx="3859794" cy="54356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3.gstatic.com/images?q=tbn:ANd9GcRBLz9RzRCRpJZwQuBMxSxPuS0id9rNMPn25WmpAmnGIZyIsH1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160"/>
            <a:ext cx="5239693" cy="40012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RewIZNn3HLu82I5taauYaiAfdbrLx86rgbPtM2Q8P_NqOuVOC2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974814"/>
            <a:ext cx="5410200" cy="32461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152400"/>
            <a:ext cx="4064767" cy="1200329"/>
          </a:xfrm>
          <a:prstGeom prst="rect">
            <a:avLst/>
          </a:prstGeom>
          <a:noFill/>
        </p:spPr>
        <p:txBody>
          <a:bodyPr wrap="none" rtlCol="0">
            <a:spAutoFit/>
          </a:bodyPr>
          <a:lstStyle/>
          <a:p>
            <a:r>
              <a:rPr lang="en-US" sz="2400" b="1" dirty="0" smtClean="0"/>
              <a:t>Two weeks after the March on</a:t>
            </a:r>
          </a:p>
          <a:p>
            <a:r>
              <a:rPr lang="en-US" sz="2400" b="1" dirty="0" smtClean="0"/>
              <a:t>Washington a bomb exploded</a:t>
            </a:r>
          </a:p>
          <a:p>
            <a:r>
              <a:rPr lang="en-US" sz="2400" b="1" dirty="0"/>
              <a:t>i</a:t>
            </a:r>
            <a:r>
              <a:rPr lang="en-US" sz="2400" b="1" dirty="0" smtClean="0"/>
              <a:t>n a church and killed 4 girls.</a:t>
            </a:r>
            <a:endParaRPr lang="en-US" sz="24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731" y="1190685"/>
            <a:ext cx="4597669" cy="4524315"/>
          </a:xfrm>
          <a:prstGeom prst="rect">
            <a:avLst/>
          </a:prstGeom>
          <a:noFill/>
        </p:spPr>
        <p:txBody>
          <a:bodyPr wrap="none" rtlCol="0">
            <a:spAutoFit/>
          </a:bodyPr>
          <a:lstStyle/>
          <a:p>
            <a:pPr algn="ctr"/>
            <a:r>
              <a:rPr lang="en-US" sz="9600" b="1" dirty="0" smtClean="0"/>
              <a:t>Chicago </a:t>
            </a:r>
          </a:p>
          <a:p>
            <a:pPr algn="ctr"/>
            <a:r>
              <a:rPr lang="en-US" sz="9600" b="1" dirty="0" smtClean="0"/>
              <a:t>School </a:t>
            </a:r>
          </a:p>
          <a:p>
            <a:pPr algn="ctr"/>
            <a:r>
              <a:rPr lang="en-US" sz="9600" b="1" dirty="0" smtClean="0"/>
              <a:t>Boycotts</a:t>
            </a:r>
            <a:endParaRPr lang="en-US" sz="96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425127" cy="584775"/>
          </a:xfrm>
          <a:prstGeom prst="rect">
            <a:avLst/>
          </a:prstGeom>
          <a:noFill/>
        </p:spPr>
        <p:txBody>
          <a:bodyPr wrap="none" rtlCol="0">
            <a:spAutoFit/>
          </a:bodyPr>
          <a:lstStyle/>
          <a:p>
            <a:r>
              <a:rPr lang="en-US" sz="3200" b="1" dirty="0" smtClean="0"/>
              <a:t>From de jure segregation to de facto segregation</a:t>
            </a:r>
            <a:endParaRPr lang="en-US" sz="3200" b="1" dirty="0"/>
          </a:p>
        </p:txBody>
      </p:sp>
      <p:pic>
        <p:nvPicPr>
          <p:cNvPr id="18436" name="Picture 4" descr="https://encrypted-tbn1.gstatic.com/images?q=tbn:ANd9GcRIegi8bihBSOEUpWUWSbB4LQJtyibOtHGKXVeVEwl2gg7LjJp0"/>
          <p:cNvPicPr>
            <a:picLocks noChangeAspect="1" noChangeArrowheads="1"/>
          </p:cNvPicPr>
          <p:nvPr/>
        </p:nvPicPr>
        <p:blipFill rotWithShape="1">
          <a:blip r:embed="rId2">
            <a:extLst>
              <a:ext uri="{28A0092B-C50C-407E-A947-70E740481C1C}">
                <a14:useLocalDpi xmlns:a14="http://schemas.microsoft.com/office/drawing/2010/main" val="0"/>
              </a:ext>
            </a:extLst>
          </a:blip>
          <a:srcRect t="18218" b="21256"/>
          <a:stretch/>
        </p:blipFill>
        <p:spPr bwMode="auto">
          <a:xfrm>
            <a:off x="0" y="5606358"/>
            <a:ext cx="3047090" cy="137612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encrypted-tbn2.gstatic.com/images?q=tbn:ANd9GcTGz04v7eYQiPN91ua1q9_SIVbUTgsoeWhN6tIXnN7UND3wrY-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047090" cy="19298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s://encrypted-tbn0.gstatic.com/images?q=tbn:ANd9GcQDySUXsyM-nxehne-lE23iyy38WOzNeSr36u8RIfVh9Rm7d-j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1702"/>
            <a:ext cx="3035092" cy="197608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encrypted-tbn3.gstatic.com/images?q=tbn:ANd9GcTIhlDz_sDYBsfE2MikDvmrwDmeNQcfIaksIfN6upPEH68YlT9xr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30232"/>
            <a:ext cx="2993571"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flipV="1">
            <a:off x="3048000" y="3063456"/>
            <a:ext cx="304800" cy="74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4" name="Picture 12" descr="https://encrypted-tbn3.gstatic.com/images?q=tbn:ANd9GcT6uOUdSeR1NVh0k3zEiIRl6wv5fZOrM0G2m9xVhqVyvN1LCv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399" y="584775"/>
            <a:ext cx="5973201" cy="62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1.gstatic.com/images?q=tbn:ANd9GcRUsucGh9Yp5oBpPdDXinQwiLf_emMkiPSS9nlyOFhekiM3r5VZ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90897" cy="4419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SrVi8YiHpTMs5UF4URuZpwXN-UDS8A2fMr6-H7S0WdLoKTDSsy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086" y="58737"/>
            <a:ext cx="2232240" cy="32940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0.gstatic.com/images?q=tbn:ANd9GcRAWcV7e0WsE3p4Ufcr1dGfbNzLU92yMk7Q0C9wbcEVEuttB-Su7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encrypted-tbn0.gstatic.com/images?q=tbn:ANd9GcQuQLoF-ZxSDhtJ1m3DxyEhQSBFUuScorE6J_DMWKX2CBnGxRiZ3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570" y="3352800"/>
            <a:ext cx="2662864"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766608"/>
            <a:ext cx="7014292" cy="1938992"/>
          </a:xfrm>
          <a:prstGeom prst="rect">
            <a:avLst/>
          </a:prstGeom>
          <a:noFill/>
        </p:spPr>
        <p:txBody>
          <a:bodyPr wrap="none" rtlCol="0">
            <a:spAutoFit/>
          </a:bodyPr>
          <a:lstStyle/>
          <a:p>
            <a:r>
              <a:rPr lang="en-US" sz="3000" b="1" dirty="0" smtClean="0"/>
              <a:t>De facto segregation was fought in Chicago</a:t>
            </a:r>
          </a:p>
          <a:p>
            <a:r>
              <a:rPr lang="en-US" sz="3000" b="1" dirty="0"/>
              <a:t>a</a:t>
            </a:r>
            <a:r>
              <a:rPr lang="en-US" sz="3000" b="1" dirty="0" smtClean="0"/>
              <a:t>gainst the two leading racist politicians in</a:t>
            </a:r>
          </a:p>
          <a:p>
            <a:r>
              <a:rPr lang="en-US" sz="3000" b="1" dirty="0"/>
              <a:t>t</a:t>
            </a:r>
            <a:r>
              <a:rPr lang="en-US" sz="3000" b="1" dirty="0" smtClean="0"/>
              <a:t>he city: Richard Daley (Mayor) and </a:t>
            </a:r>
          </a:p>
          <a:p>
            <a:r>
              <a:rPr lang="en-US" sz="3000" b="1" dirty="0" smtClean="0"/>
              <a:t>Benjamin Willis (School Superintendent</a:t>
            </a:r>
            <a:r>
              <a:rPr lang="en-US" dirty="0" smtClean="0"/>
              <a:t>)</a:t>
            </a:r>
            <a:endParaRPr lang="en-US" dirty="0"/>
          </a:p>
        </p:txBody>
      </p:sp>
      <p:sp>
        <p:nvSpPr>
          <p:cNvPr id="3" name="TextBox 2"/>
          <p:cNvSpPr txBox="1"/>
          <p:nvPr/>
        </p:nvSpPr>
        <p:spPr>
          <a:xfrm>
            <a:off x="3352800" y="3591342"/>
            <a:ext cx="3452484" cy="2123658"/>
          </a:xfrm>
          <a:prstGeom prst="rect">
            <a:avLst/>
          </a:prstGeom>
          <a:noFill/>
        </p:spPr>
        <p:txBody>
          <a:bodyPr wrap="none" rtlCol="0">
            <a:spAutoFit/>
          </a:bodyPr>
          <a:lstStyle/>
          <a:p>
            <a:r>
              <a:rPr lang="en-US" sz="6600" b="1" dirty="0" smtClean="0"/>
              <a:t>BOYCOTT</a:t>
            </a:r>
          </a:p>
          <a:p>
            <a:r>
              <a:rPr lang="en-US" sz="6600" b="1" dirty="0" smtClean="0"/>
              <a:t> </a:t>
            </a:r>
            <a:endParaRPr lang="en-US" sz="66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uic.edu/depts/lib/specialcoll/services/rjd/CULExhibit/Urban%20League%20Exhibit/images/Potential%20Images/A%20New%20Urgency/we%20cant%20wait%20flyer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414"/>
            <a:ext cx="5334000" cy="689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0.gstatic.com/images?q=tbn:ANd9GcT10SpO3SyK68yXTWdkMYHQcrNdrMcNfp7Nijq2k1zbUgAN3xht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69"/>
            <a:ext cx="3962400" cy="505838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encrypted-tbn2.gstatic.com/images?q=tbn:ANd9GcRWNksSiv9WPLCQD3S-y0f1xiY6D-OabYXr3_PUgth2tZ4-wf3c6iMyf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165" y="-7538"/>
            <a:ext cx="5270130" cy="421610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encrypted-tbn0.gstatic.com/images?q=tbn:ANd9GcQUOSBxeeJ2bj_VFt5sK12vZ7KY2CQ64bl9IuQCWZpr9ymkkTkK4G1LJx-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587" y="3962399"/>
            <a:ext cx="4201468" cy="3145364"/>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alicebernstein.net/Chicago-BobLuc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22121"/>
            <a:ext cx="2209800" cy="293587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www.alicebernstein.net/Chicago-RosieSimpson-we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62399"/>
            <a:ext cx="2819400" cy="304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8225622"/>
              </p:ext>
            </p:extLst>
          </p:nvPr>
        </p:nvGraphicFramePr>
        <p:xfrm>
          <a:off x="533400" y="1397000"/>
          <a:ext cx="8000999" cy="4470400"/>
        </p:xfrm>
        <a:graphic>
          <a:graphicData uri="http://schemas.openxmlformats.org/drawingml/2006/table">
            <a:tbl>
              <a:tblPr firstRow="1" bandRow="1">
                <a:tableStyleId>{F5AB1C69-6EDB-4FF4-983F-18BD219EF322}</a:tableStyleId>
              </a:tblPr>
              <a:tblGrid>
                <a:gridCol w="1720644"/>
                <a:gridCol w="2150807"/>
                <a:gridCol w="1376516"/>
                <a:gridCol w="1376516"/>
                <a:gridCol w="1376516"/>
              </a:tblGrid>
              <a:tr h="894080">
                <a:tc>
                  <a:txBody>
                    <a:bodyPr/>
                    <a:lstStyle/>
                    <a:p>
                      <a:r>
                        <a:rPr lang="en-US" dirty="0" smtClean="0"/>
                        <a:t>School District</a:t>
                      </a:r>
                      <a:endParaRPr lang="en-US" dirty="0"/>
                    </a:p>
                  </a:txBody>
                  <a:tcPr/>
                </a:tc>
                <a:tc>
                  <a:txBody>
                    <a:bodyPr/>
                    <a:lstStyle/>
                    <a:p>
                      <a:r>
                        <a:rPr lang="en-US" dirty="0" smtClean="0"/>
                        <a:t>Average per cent Black</a:t>
                      </a:r>
                      <a:endParaRPr lang="en-US" dirty="0"/>
                    </a:p>
                  </a:txBody>
                  <a:tcPr/>
                </a:tc>
                <a:tc>
                  <a:txBody>
                    <a:bodyPr/>
                    <a:lstStyle/>
                    <a:p>
                      <a:r>
                        <a:rPr lang="en-US" dirty="0" smtClean="0"/>
                        <a:t>Absent</a:t>
                      </a:r>
                    </a:p>
                    <a:p>
                      <a:r>
                        <a:rPr lang="en-US" dirty="0" smtClean="0"/>
                        <a:t>Oct</a:t>
                      </a:r>
                      <a:r>
                        <a:rPr lang="en-US" baseline="0" dirty="0" smtClean="0"/>
                        <a:t> 22</a:t>
                      </a:r>
                      <a:endParaRPr lang="en-US" dirty="0"/>
                    </a:p>
                  </a:txBody>
                  <a:tcPr/>
                </a:tc>
                <a:tc>
                  <a:txBody>
                    <a:bodyPr/>
                    <a:lstStyle/>
                    <a:p>
                      <a:r>
                        <a:rPr lang="en-US" dirty="0" smtClean="0"/>
                        <a:t>Absent</a:t>
                      </a:r>
                    </a:p>
                    <a:p>
                      <a:r>
                        <a:rPr lang="en-US" dirty="0" smtClean="0"/>
                        <a:t>Feb</a:t>
                      </a:r>
                      <a:r>
                        <a:rPr lang="en-US" baseline="0" dirty="0" smtClean="0"/>
                        <a:t> 25</a:t>
                      </a:r>
                      <a:endParaRPr lang="en-US" dirty="0"/>
                    </a:p>
                  </a:txBody>
                  <a:tcPr/>
                </a:tc>
                <a:tc>
                  <a:txBody>
                    <a:bodyPr/>
                    <a:lstStyle/>
                    <a:p>
                      <a:r>
                        <a:rPr lang="en-US" dirty="0" smtClean="0"/>
                        <a:t>Difference</a:t>
                      </a:r>
                      <a:endParaRPr lang="en-US" dirty="0"/>
                    </a:p>
                  </a:txBody>
                  <a:tcPr/>
                </a:tc>
              </a:tr>
              <a:tr h="894080">
                <a:tc>
                  <a:txBody>
                    <a:bodyPr/>
                    <a:lstStyle/>
                    <a:p>
                      <a:r>
                        <a:rPr lang="en-US" dirty="0" smtClean="0"/>
                        <a:t>Black</a:t>
                      </a:r>
                    </a:p>
                    <a:p>
                      <a:r>
                        <a:rPr lang="en-US" dirty="0" smtClean="0"/>
                        <a:t>(7 Districts)</a:t>
                      </a:r>
                      <a:endParaRPr lang="en-US" dirty="0"/>
                    </a:p>
                  </a:txBody>
                  <a:tcPr/>
                </a:tc>
                <a:tc>
                  <a:txBody>
                    <a:bodyPr/>
                    <a:lstStyle/>
                    <a:p>
                      <a:r>
                        <a:rPr lang="en-US" dirty="0" smtClean="0"/>
                        <a:t>90.7</a:t>
                      </a:r>
                      <a:endParaRPr lang="en-US" dirty="0"/>
                    </a:p>
                  </a:txBody>
                  <a:tcPr/>
                </a:tc>
                <a:tc>
                  <a:txBody>
                    <a:bodyPr/>
                    <a:lstStyle/>
                    <a:p>
                      <a:r>
                        <a:rPr lang="en-US" dirty="0" smtClean="0"/>
                        <a:t>84.3</a:t>
                      </a:r>
                      <a:endParaRPr lang="en-US" dirty="0"/>
                    </a:p>
                  </a:txBody>
                  <a:tcPr/>
                </a:tc>
                <a:tc>
                  <a:txBody>
                    <a:bodyPr/>
                    <a:lstStyle/>
                    <a:p>
                      <a:r>
                        <a:rPr lang="en-US" dirty="0" smtClean="0"/>
                        <a:t>66.1</a:t>
                      </a:r>
                      <a:endParaRPr lang="en-US" dirty="0"/>
                    </a:p>
                  </a:txBody>
                  <a:tcPr/>
                </a:tc>
                <a:tc>
                  <a:txBody>
                    <a:bodyPr/>
                    <a:lstStyle/>
                    <a:p>
                      <a:r>
                        <a:rPr lang="en-US" dirty="0" smtClean="0"/>
                        <a:t>18.2</a:t>
                      </a:r>
                      <a:endParaRPr lang="en-US" dirty="0"/>
                    </a:p>
                  </a:txBody>
                  <a:tcPr/>
                </a:tc>
              </a:tr>
              <a:tr h="894080">
                <a:tc>
                  <a:txBody>
                    <a:bodyPr/>
                    <a:lstStyle/>
                    <a:p>
                      <a:r>
                        <a:rPr lang="en-US" dirty="0" smtClean="0"/>
                        <a:t>Integrated</a:t>
                      </a:r>
                    </a:p>
                    <a:p>
                      <a:r>
                        <a:rPr lang="en-US" dirty="0" smtClean="0"/>
                        <a:t>(6 Districts)</a:t>
                      </a:r>
                      <a:endParaRPr lang="en-US" dirty="0"/>
                    </a:p>
                  </a:txBody>
                  <a:tcPr/>
                </a:tc>
                <a:tc>
                  <a:txBody>
                    <a:bodyPr/>
                    <a:lstStyle/>
                    <a:p>
                      <a:r>
                        <a:rPr lang="en-US" dirty="0" smtClean="0"/>
                        <a:t>59.8</a:t>
                      </a:r>
                      <a:endParaRPr lang="en-US" dirty="0"/>
                    </a:p>
                  </a:txBody>
                  <a:tcPr/>
                </a:tc>
                <a:tc>
                  <a:txBody>
                    <a:bodyPr/>
                    <a:lstStyle/>
                    <a:p>
                      <a:r>
                        <a:rPr lang="en-US" dirty="0" smtClean="0"/>
                        <a:t>50.2</a:t>
                      </a:r>
                      <a:endParaRPr lang="en-US" dirty="0"/>
                    </a:p>
                  </a:txBody>
                  <a:tcPr/>
                </a:tc>
                <a:tc>
                  <a:txBody>
                    <a:bodyPr/>
                    <a:lstStyle/>
                    <a:p>
                      <a:r>
                        <a:rPr lang="en-US" dirty="0" smtClean="0"/>
                        <a:t>37.5</a:t>
                      </a:r>
                      <a:endParaRPr lang="en-US" dirty="0"/>
                    </a:p>
                  </a:txBody>
                  <a:tcPr/>
                </a:tc>
                <a:tc>
                  <a:txBody>
                    <a:bodyPr/>
                    <a:lstStyle/>
                    <a:p>
                      <a:r>
                        <a:rPr lang="en-US" dirty="0" smtClean="0"/>
                        <a:t>12.7</a:t>
                      </a:r>
                      <a:endParaRPr lang="en-US" dirty="0"/>
                    </a:p>
                  </a:txBody>
                  <a:tcPr/>
                </a:tc>
              </a:tr>
              <a:tr h="894080">
                <a:tc>
                  <a:txBody>
                    <a:bodyPr/>
                    <a:lstStyle/>
                    <a:p>
                      <a:r>
                        <a:rPr lang="en-US" dirty="0" smtClean="0"/>
                        <a:t>White</a:t>
                      </a:r>
                    </a:p>
                    <a:p>
                      <a:r>
                        <a:rPr lang="en-US" dirty="0" smtClean="0"/>
                        <a:t>(8</a:t>
                      </a:r>
                      <a:r>
                        <a:rPr lang="en-US" baseline="0" dirty="0" smtClean="0"/>
                        <a:t> Districts)</a:t>
                      </a:r>
                      <a:endParaRPr lang="en-US" dirty="0"/>
                    </a:p>
                  </a:txBody>
                  <a:tcPr/>
                </a:tc>
                <a:tc>
                  <a:txBody>
                    <a:bodyPr/>
                    <a:lstStyle/>
                    <a:p>
                      <a:r>
                        <a:rPr lang="en-US" dirty="0" smtClean="0"/>
                        <a:t>3.1</a:t>
                      </a:r>
                      <a:endParaRPr lang="en-US" dirty="0"/>
                    </a:p>
                  </a:txBody>
                  <a:tcPr/>
                </a:tc>
                <a:tc>
                  <a:txBody>
                    <a:bodyPr/>
                    <a:lstStyle/>
                    <a:p>
                      <a:r>
                        <a:rPr lang="en-US" dirty="0" smtClean="0"/>
                        <a:t>8.1</a:t>
                      </a:r>
                      <a:endParaRPr lang="en-US" dirty="0"/>
                    </a:p>
                  </a:txBody>
                  <a:tcPr/>
                </a:tc>
                <a:tc>
                  <a:txBody>
                    <a:bodyPr/>
                    <a:lstStyle/>
                    <a:p>
                      <a:r>
                        <a:rPr lang="en-US" dirty="0" smtClean="0"/>
                        <a:t>8.8</a:t>
                      </a:r>
                      <a:endParaRPr lang="en-US" dirty="0"/>
                    </a:p>
                  </a:txBody>
                  <a:tcPr/>
                </a:tc>
                <a:tc>
                  <a:txBody>
                    <a:bodyPr/>
                    <a:lstStyle/>
                    <a:p>
                      <a:r>
                        <a:rPr lang="en-US" dirty="0" smtClean="0"/>
                        <a:t>-0.7</a:t>
                      </a:r>
                      <a:endParaRPr lang="en-US" dirty="0"/>
                    </a:p>
                  </a:txBody>
                  <a:tcPr/>
                </a:tc>
              </a:tr>
              <a:tr h="894080">
                <a:tc>
                  <a:txBody>
                    <a:bodyPr/>
                    <a:lstStyle/>
                    <a:p>
                      <a:r>
                        <a:rPr lang="en-US" dirty="0" smtClean="0"/>
                        <a:t>Total</a:t>
                      </a:r>
                    </a:p>
                    <a:p>
                      <a:r>
                        <a:rPr lang="en-US" dirty="0" smtClean="0"/>
                        <a:t>(12 Districts)</a:t>
                      </a:r>
                      <a:endParaRPr lang="en-US" dirty="0"/>
                    </a:p>
                  </a:txBody>
                  <a:tcPr/>
                </a:tc>
                <a:tc>
                  <a:txBody>
                    <a:bodyPr/>
                    <a:lstStyle/>
                    <a:p>
                      <a:r>
                        <a:rPr lang="en-US" dirty="0" smtClean="0"/>
                        <a:t>50.8</a:t>
                      </a:r>
                      <a:endParaRPr lang="en-US" dirty="0"/>
                    </a:p>
                  </a:txBody>
                  <a:tcPr/>
                </a:tc>
                <a:tc>
                  <a:txBody>
                    <a:bodyPr/>
                    <a:lstStyle/>
                    <a:p>
                      <a:r>
                        <a:rPr lang="en-US" dirty="0" smtClean="0"/>
                        <a:t>51.4</a:t>
                      </a:r>
                      <a:endParaRPr lang="en-US" dirty="0"/>
                    </a:p>
                  </a:txBody>
                  <a:tcPr/>
                </a:tc>
                <a:tc>
                  <a:txBody>
                    <a:bodyPr/>
                    <a:lstStyle/>
                    <a:p>
                      <a:r>
                        <a:rPr lang="en-US" dirty="0" smtClean="0"/>
                        <a:t>39.9</a:t>
                      </a:r>
                      <a:endParaRPr lang="en-US" dirty="0"/>
                    </a:p>
                  </a:txBody>
                  <a:tcPr/>
                </a:tc>
                <a:tc>
                  <a:txBody>
                    <a:bodyPr/>
                    <a:lstStyle/>
                    <a:p>
                      <a:r>
                        <a:rPr lang="en-US" dirty="0" smtClean="0"/>
                        <a:t>11.5</a:t>
                      </a:r>
                      <a:endParaRPr lang="en-US" dirty="0"/>
                    </a:p>
                  </a:txBody>
                  <a:tcPr/>
                </a:tc>
              </a:tr>
            </a:tbl>
          </a:graphicData>
        </a:graphic>
      </p:graphicFrame>
      <p:sp>
        <p:nvSpPr>
          <p:cNvPr id="3" name="TextBox 2"/>
          <p:cNvSpPr txBox="1"/>
          <p:nvPr/>
        </p:nvSpPr>
        <p:spPr>
          <a:xfrm>
            <a:off x="457200" y="533400"/>
            <a:ext cx="7946150" cy="584775"/>
          </a:xfrm>
          <a:prstGeom prst="rect">
            <a:avLst/>
          </a:prstGeom>
          <a:noFill/>
        </p:spPr>
        <p:txBody>
          <a:bodyPr wrap="none" rtlCol="0">
            <a:spAutoFit/>
          </a:bodyPr>
          <a:lstStyle/>
          <a:p>
            <a:r>
              <a:rPr lang="en-US" sz="3200" b="1" dirty="0" smtClean="0"/>
              <a:t>Boycott Rates for Chicago Elementary Schools</a:t>
            </a:r>
            <a:endParaRPr lang="en-US" sz="32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98213"/>
              </p:ext>
            </p:extLst>
          </p:nvPr>
        </p:nvGraphicFramePr>
        <p:xfrm>
          <a:off x="381000" y="2057400"/>
          <a:ext cx="8381999" cy="3581400"/>
        </p:xfrm>
        <a:graphic>
          <a:graphicData uri="http://schemas.openxmlformats.org/drawingml/2006/table">
            <a:tbl>
              <a:tblPr firstRow="1" bandRow="1">
                <a:tableStyleId>{93296810-A885-4BE3-A3E7-6D5BEEA58F35}</a:tableStyleId>
              </a:tblPr>
              <a:tblGrid>
                <a:gridCol w="2328333"/>
                <a:gridCol w="2328333"/>
                <a:gridCol w="3725333"/>
              </a:tblGrid>
              <a:tr h="596900">
                <a:tc>
                  <a:txBody>
                    <a:bodyPr/>
                    <a:lstStyle/>
                    <a:p>
                      <a:r>
                        <a:rPr lang="en-US" dirty="0" smtClean="0"/>
                        <a:t>Date</a:t>
                      </a:r>
                      <a:endParaRPr lang="en-US" dirty="0"/>
                    </a:p>
                  </a:txBody>
                  <a:tcPr/>
                </a:tc>
                <a:tc>
                  <a:txBody>
                    <a:bodyPr/>
                    <a:lstStyle/>
                    <a:p>
                      <a:r>
                        <a:rPr lang="en-US" dirty="0" smtClean="0"/>
                        <a:t>Place</a:t>
                      </a:r>
                      <a:endParaRPr lang="en-US" dirty="0"/>
                    </a:p>
                  </a:txBody>
                  <a:tcPr/>
                </a:tc>
                <a:tc>
                  <a:txBody>
                    <a:bodyPr/>
                    <a:lstStyle/>
                    <a:p>
                      <a:r>
                        <a:rPr lang="en-US" dirty="0" smtClean="0"/>
                        <a:t>Size</a:t>
                      </a:r>
                      <a:endParaRPr lang="en-US" dirty="0"/>
                    </a:p>
                  </a:txBody>
                  <a:tcPr/>
                </a:tc>
              </a:tr>
              <a:tr h="596900">
                <a:tc>
                  <a:txBody>
                    <a:bodyPr/>
                    <a:lstStyle/>
                    <a:p>
                      <a:r>
                        <a:rPr lang="en-US" dirty="0" smtClean="0"/>
                        <a:t>February 3</a:t>
                      </a:r>
                      <a:endParaRPr lang="en-US" dirty="0"/>
                    </a:p>
                  </a:txBody>
                  <a:tcPr/>
                </a:tc>
                <a:tc>
                  <a:txBody>
                    <a:bodyPr/>
                    <a:lstStyle/>
                    <a:p>
                      <a:r>
                        <a:rPr lang="en-US" dirty="0" smtClean="0"/>
                        <a:t>New York City</a:t>
                      </a:r>
                      <a:endParaRPr lang="en-US" dirty="0"/>
                    </a:p>
                  </a:txBody>
                  <a:tcPr/>
                </a:tc>
                <a:tc>
                  <a:txBody>
                    <a:bodyPr/>
                    <a:lstStyle/>
                    <a:p>
                      <a:r>
                        <a:rPr lang="en-US" dirty="0" smtClean="0"/>
                        <a:t>464,362 out of 1,037,757</a:t>
                      </a:r>
                      <a:endParaRPr lang="en-US" dirty="0"/>
                    </a:p>
                  </a:txBody>
                  <a:tcPr/>
                </a:tc>
              </a:tr>
              <a:tr h="596900">
                <a:tc>
                  <a:txBody>
                    <a:bodyPr/>
                    <a:lstStyle/>
                    <a:p>
                      <a:r>
                        <a:rPr lang="en-US" dirty="0" smtClean="0"/>
                        <a:t>February 11</a:t>
                      </a:r>
                      <a:endParaRPr lang="en-US" dirty="0"/>
                    </a:p>
                  </a:txBody>
                  <a:tcPr/>
                </a:tc>
                <a:tc>
                  <a:txBody>
                    <a:bodyPr/>
                    <a:lstStyle/>
                    <a:p>
                      <a:r>
                        <a:rPr lang="en-US" dirty="0" smtClean="0"/>
                        <a:t>Cincinnati, Ohio</a:t>
                      </a:r>
                      <a:endParaRPr lang="en-US" dirty="0"/>
                    </a:p>
                  </a:txBody>
                  <a:tcPr/>
                </a:tc>
                <a:tc>
                  <a:txBody>
                    <a:bodyPr/>
                    <a:lstStyle/>
                    <a:p>
                      <a:r>
                        <a:rPr lang="en-US" dirty="0" smtClean="0"/>
                        <a:t>19,000 out of 26,000</a:t>
                      </a:r>
                      <a:endParaRPr lang="en-US" dirty="0"/>
                    </a:p>
                  </a:txBody>
                  <a:tcPr/>
                </a:tc>
              </a:tr>
              <a:tr h="596900">
                <a:tc>
                  <a:txBody>
                    <a:bodyPr/>
                    <a:lstStyle/>
                    <a:p>
                      <a:r>
                        <a:rPr lang="en-US" dirty="0" smtClean="0"/>
                        <a:t>February 25</a:t>
                      </a:r>
                      <a:endParaRPr lang="en-US" dirty="0"/>
                    </a:p>
                  </a:txBody>
                  <a:tcPr/>
                </a:tc>
                <a:tc>
                  <a:txBody>
                    <a:bodyPr/>
                    <a:lstStyle/>
                    <a:p>
                      <a:r>
                        <a:rPr lang="en-US" dirty="0" smtClean="0"/>
                        <a:t>Chicago,</a:t>
                      </a:r>
                      <a:r>
                        <a:rPr lang="en-US" baseline="0" dirty="0" smtClean="0"/>
                        <a:t> Ill</a:t>
                      </a:r>
                      <a:endParaRPr lang="en-US" dirty="0"/>
                    </a:p>
                  </a:txBody>
                  <a:tcPr/>
                </a:tc>
                <a:tc>
                  <a:txBody>
                    <a:bodyPr/>
                    <a:lstStyle/>
                    <a:p>
                      <a:r>
                        <a:rPr lang="en-US" dirty="0" smtClean="0"/>
                        <a:t>172,350 out of </a:t>
                      </a:r>
                      <a:endParaRPr lang="en-US" dirty="0"/>
                    </a:p>
                  </a:txBody>
                  <a:tcPr/>
                </a:tc>
              </a:tr>
              <a:tr h="596900">
                <a:tc>
                  <a:txBody>
                    <a:bodyPr/>
                    <a:lstStyle/>
                    <a:p>
                      <a:r>
                        <a:rPr lang="en-US" dirty="0" smtClean="0"/>
                        <a:t>February 25</a:t>
                      </a:r>
                      <a:endParaRPr lang="en-US" dirty="0"/>
                    </a:p>
                  </a:txBody>
                  <a:tcPr/>
                </a:tc>
                <a:tc>
                  <a:txBody>
                    <a:bodyPr/>
                    <a:lstStyle/>
                    <a:p>
                      <a:r>
                        <a:rPr lang="en-US" dirty="0" smtClean="0"/>
                        <a:t>Cambridge, </a:t>
                      </a:r>
                      <a:r>
                        <a:rPr lang="en-US" dirty="0" err="1" smtClean="0"/>
                        <a:t>Md</a:t>
                      </a:r>
                      <a:endParaRPr lang="en-US" dirty="0"/>
                    </a:p>
                  </a:txBody>
                  <a:tcPr/>
                </a:tc>
                <a:tc>
                  <a:txBody>
                    <a:bodyPr/>
                    <a:lstStyle/>
                    <a:p>
                      <a:r>
                        <a:rPr lang="en-US" dirty="0" smtClean="0"/>
                        <a:t>Twice the normal absentee rate</a:t>
                      </a:r>
                      <a:endParaRPr lang="en-US" dirty="0"/>
                    </a:p>
                  </a:txBody>
                  <a:tcPr/>
                </a:tc>
              </a:tr>
              <a:tr h="596900">
                <a:tc>
                  <a:txBody>
                    <a:bodyPr/>
                    <a:lstStyle/>
                    <a:p>
                      <a:r>
                        <a:rPr lang="en-US" dirty="0" smtClean="0"/>
                        <a:t>February 26</a:t>
                      </a:r>
                      <a:endParaRPr lang="en-US" dirty="0"/>
                    </a:p>
                  </a:txBody>
                  <a:tcPr/>
                </a:tc>
                <a:tc>
                  <a:txBody>
                    <a:bodyPr/>
                    <a:lstStyle/>
                    <a:p>
                      <a:r>
                        <a:rPr lang="en-US" dirty="0" smtClean="0"/>
                        <a:t>Boston</a:t>
                      </a:r>
                      <a:endParaRPr lang="en-US" dirty="0"/>
                    </a:p>
                  </a:txBody>
                  <a:tcPr/>
                </a:tc>
                <a:tc>
                  <a:txBody>
                    <a:bodyPr/>
                    <a:lstStyle/>
                    <a:p>
                      <a:r>
                        <a:rPr lang="en-US" dirty="0" smtClean="0"/>
                        <a:t>20,500 absent, twice the normal</a:t>
                      </a:r>
                      <a:endParaRPr lang="en-US" dirty="0"/>
                    </a:p>
                  </a:txBody>
                  <a:tcPr/>
                </a:tc>
              </a:tr>
            </a:tbl>
          </a:graphicData>
        </a:graphic>
      </p:graphicFrame>
      <p:sp>
        <p:nvSpPr>
          <p:cNvPr id="3" name="TextBox 2"/>
          <p:cNvSpPr txBox="1"/>
          <p:nvPr/>
        </p:nvSpPr>
        <p:spPr>
          <a:xfrm>
            <a:off x="228600" y="1126505"/>
            <a:ext cx="8780417" cy="707886"/>
          </a:xfrm>
          <a:prstGeom prst="rect">
            <a:avLst/>
          </a:prstGeom>
          <a:noFill/>
        </p:spPr>
        <p:txBody>
          <a:bodyPr wrap="none" rtlCol="0">
            <a:spAutoFit/>
          </a:bodyPr>
          <a:lstStyle/>
          <a:p>
            <a:r>
              <a:rPr lang="en-US" sz="4000" b="1" dirty="0" smtClean="0"/>
              <a:t>Spread of the School Boycott Movement</a:t>
            </a:r>
            <a:endParaRPr lang="en-US" sz="40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9154109" cy="1938992"/>
          </a:xfrm>
          <a:prstGeom prst="rect">
            <a:avLst/>
          </a:prstGeom>
          <a:noFill/>
        </p:spPr>
        <p:txBody>
          <a:bodyPr wrap="none" rtlCol="0">
            <a:spAutoFit/>
          </a:bodyPr>
          <a:lstStyle/>
          <a:p>
            <a:r>
              <a:rPr lang="en-US" sz="4000" b="1" dirty="0" smtClean="0"/>
              <a:t>The 1960’s was a war against racist terror</a:t>
            </a:r>
          </a:p>
          <a:p>
            <a:r>
              <a:rPr lang="en-US" sz="4000" b="1" dirty="0"/>
              <a:t>d</a:t>
            </a:r>
            <a:r>
              <a:rPr lang="en-US" sz="4000" b="1" dirty="0" smtClean="0"/>
              <a:t>uring which non-violent protestors faced</a:t>
            </a:r>
          </a:p>
          <a:p>
            <a:r>
              <a:rPr lang="en-US" sz="4000" b="1" dirty="0"/>
              <a:t>m</a:t>
            </a:r>
            <a:r>
              <a:rPr lang="en-US" sz="4000" b="1" dirty="0" smtClean="0"/>
              <a:t>urder, bombing, shooting, and lynching.</a:t>
            </a:r>
            <a:endParaRPr lang="en-US" sz="4000" b="1" dirty="0"/>
          </a:p>
        </p:txBody>
      </p:sp>
      <p:pic>
        <p:nvPicPr>
          <p:cNvPr id="9218" name="Picture 2" descr="https://encrypted-tbn1.gstatic.com/images?q=tbn:ANd9GcRzC7ug2cIMS2p9mSIPE75O359gu7qNMk5xCgqOCWhUGCBwUv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2952"/>
            <a:ext cx="3276600" cy="46288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3.gstatic.com/images?q=tbn:ANd9GcSAHkp5dCKGy1388YcvApScwP8Kl25C247_KcntWd-_Jb06rDc4"/>
          <p:cNvPicPr>
            <a:picLocks noChangeAspect="1" noChangeArrowheads="1"/>
          </p:cNvPicPr>
          <p:nvPr/>
        </p:nvPicPr>
        <p:blipFill rotWithShape="1">
          <a:blip r:embed="rId3">
            <a:extLst>
              <a:ext uri="{28A0092B-C50C-407E-A947-70E740481C1C}">
                <a14:useLocalDpi xmlns:a14="http://schemas.microsoft.com/office/drawing/2010/main" val="0"/>
              </a:ext>
            </a:extLst>
          </a:blip>
          <a:srcRect l="46688" r="9820"/>
          <a:stretch/>
        </p:blipFill>
        <p:spPr bwMode="auto">
          <a:xfrm>
            <a:off x="6400800" y="2166532"/>
            <a:ext cx="2679825" cy="4615268"/>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4495799" y="2590800"/>
            <a:ext cx="503301"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72000" y="4724400"/>
            <a:ext cx="51739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81400" y="3124200"/>
            <a:ext cx="2873222" cy="1323439"/>
          </a:xfrm>
          <a:prstGeom prst="rect">
            <a:avLst/>
          </a:prstGeom>
          <a:noFill/>
        </p:spPr>
        <p:txBody>
          <a:bodyPr wrap="none" rtlCol="0">
            <a:spAutoFit/>
          </a:bodyPr>
          <a:lstStyle/>
          <a:p>
            <a:r>
              <a:rPr lang="en-US" sz="2000" b="1" dirty="0" smtClean="0"/>
              <a:t>Federal Marshalls escort</a:t>
            </a:r>
          </a:p>
          <a:p>
            <a:r>
              <a:rPr lang="en-US" sz="2000" b="1" dirty="0" smtClean="0"/>
              <a:t>James Meredith when he</a:t>
            </a:r>
          </a:p>
          <a:p>
            <a:r>
              <a:rPr lang="en-US" sz="2000" b="1" dirty="0"/>
              <a:t>i</a:t>
            </a:r>
            <a:r>
              <a:rPr lang="en-US" sz="2000" b="1" dirty="0" smtClean="0"/>
              <a:t>ntegrates the University</a:t>
            </a:r>
          </a:p>
          <a:p>
            <a:r>
              <a:rPr lang="en-US" sz="2000" b="1" dirty="0"/>
              <a:t>o</a:t>
            </a:r>
            <a:r>
              <a:rPr lang="en-US" sz="2000" b="1" dirty="0" smtClean="0"/>
              <a:t>f Mississippi (Oct 1962)</a:t>
            </a:r>
            <a:endParaRPr lang="en-US" sz="2000" b="1" dirty="0"/>
          </a:p>
        </p:txBody>
      </p:sp>
      <p:sp>
        <p:nvSpPr>
          <p:cNvPr id="7" name="TextBox 6"/>
          <p:cNvSpPr txBox="1"/>
          <p:nvPr/>
        </p:nvSpPr>
        <p:spPr>
          <a:xfrm>
            <a:off x="3779929" y="5257800"/>
            <a:ext cx="2528641" cy="1015663"/>
          </a:xfrm>
          <a:prstGeom prst="rect">
            <a:avLst/>
          </a:prstGeom>
          <a:noFill/>
        </p:spPr>
        <p:txBody>
          <a:bodyPr wrap="none" rtlCol="0">
            <a:spAutoFit/>
          </a:bodyPr>
          <a:lstStyle/>
          <a:p>
            <a:r>
              <a:rPr lang="en-US" sz="2000" b="1" dirty="0" smtClean="0"/>
              <a:t>Mississippi NAACP</a:t>
            </a:r>
          </a:p>
          <a:p>
            <a:r>
              <a:rPr lang="en-US" sz="2000" b="1" dirty="0"/>
              <a:t>l</a:t>
            </a:r>
            <a:r>
              <a:rPr lang="en-US" sz="2000" b="1" dirty="0" smtClean="0"/>
              <a:t>eader </a:t>
            </a:r>
            <a:r>
              <a:rPr lang="en-US" sz="2000" b="1" dirty="0" smtClean="0"/>
              <a:t>Medgar</a:t>
            </a:r>
            <a:r>
              <a:rPr lang="en-US" sz="2000" b="1" dirty="0" smtClean="0"/>
              <a:t> Evers</a:t>
            </a:r>
          </a:p>
          <a:p>
            <a:r>
              <a:rPr lang="en-US" sz="2000" b="1" dirty="0"/>
              <a:t>m</a:t>
            </a:r>
            <a:r>
              <a:rPr lang="en-US" sz="2000" b="1" dirty="0" smtClean="0"/>
              <a:t>urdered (June 1963)</a:t>
            </a:r>
            <a:endParaRPr lang="en-US" sz="20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drea Zopp"/>
          <p:cNvPicPr>
            <a:picLocks noChangeAspect="1" noChangeArrowheads="1"/>
          </p:cNvPicPr>
          <p:nvPr/>
        </p:nvPicPr>
        <p:blipFill rotWithShape="1">
          <a:blip r:embed="rId2">
            <a:extLst>
              <a:ext uri="{28A0092B-C50C-407E-A947-70E740481C1C}">
                <a14:useLocalDpi xmlns:a14="http://schemas.microsoft.com/office/drawing/2010/main" val="0"/>
              </a:ext>
            </a:extLst>
          </a:blip>
          <a:srcRect l="64590"/>
          <a:stretch/>
        </p:blipFill>
        <p:spPr bwMode="auto">
          <a:xfrm>
            <a:off x="5142368" y="1181099"/>
            <a:ext cx="2401432" cy="1104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2286000"/>
            <a:ext cx="2298643" cy="646331"/>
          </a:xfrm>
          <a:prstGeom prst="rect">
            <a:avLst/>
          </a:prstGeom>
          <a:noFill/>
        </p:spPr>
        <p:txBody>
          <a:bodyPr wrap="none" rtlCol="0">
            <a:spAutoFit/>
          </a:bodyPr>
          <a:lstStyle/>
          <a:p>
            <a:r>
              <a:rPr lang="en-US" b="1" dirty="0" smtClean="0"/>
              <a:t>Andrea </a:t>
            </a:r>
            <a:r>
              <a:rPr lang="en-US" b="1" dirty="0" err="1" smtClean="0"/>
              <a:t>Zopp</a:t>
            </a:r>
            <a:endParaRPr lang="en-US" b="1" dirty="0" smtClean="0"/>
          </a:p>
          <a:p>
            <a:r>
              <a:rPr lang="en-US" b="1" dirty="0" smtClean="0"/>
              <a:t>Chicago Urban League</a:t>
            </a:r>
            <a:endParaRPr lang="en-US" b="1" dirty="0"/>
          </a:p>
        </p:txBody>
      </p:sp>
      <p:sp>
        <p:nvSpPr>
          <p:cNvPr id="3" name="TextBox 2"/>
          <p:cNvSpPr txBox="1"/>
          <p:nvPr/>
        </p:nvSpPr>
        <p:spPr>
          <a:xfrm>
            <a:off x="381000" y="101025"/>
            <a:ext cx="8634223" cy="584775"/>
          </a:xfrm>
          <a:prstGeom prst="rect">
            <a:avLst/>
          </a:prstGeom>
          <a:noFill/>
        </p:spPr>
        <p:txBody>
          <a:bodyPr wrap="none" rtlCol="0">
            <a:spAutoFit/>
          </a:bodyPr>
          <a:lstStyle/>
          <a:p>
            <a:r>
              <a:rPr lang="en-US" sz="3200" b="1" dirty="0" smtClean="0"/>
              <a:t>Black members of the Chicago Board of Education</a:t>
            </a:r>
            <a:endParaRPr lang="en-US" sz="3200" b="1" dirty="0"/>
          </a:p>
        </p:txBody>
      </p:sp>
      <p:sp>
        <p:nvSpPr>
          <p:cNvPr id="4" name="TextBox 3"/>
          <p:cNvSpPr txBox="1"/>
          <p:nvPr/>
        </p:nvSpPr>
        <p:spPr>
          <a:xfrm>
            <a:off x="6001561" y="666690"/>
            <a:ext cx="704039" cy="400110"/>
          </a:xfrm>
          <a:prstGeom prst="rect">
            <a:avLst/>
          </a:prstGeom>
          <a:noFill/>
        </p:spPr>
        <p:txBody>
          <a:bodyPr wrap="none" rtlCol="0">
            <a:spAutoFit/>
          </a:bodyPr>
          <a:lstStyle/>
          <a:p>
            <a:r>
              <a:rPr lang="en-US" sz="2000" b="1" dirty="0" smtClean="0"/>
              <a:t>2012</a:t>
            </a:r>
            <a:endParaRPr lang="en-US" sz="2000" b="1" dirty="0"/>
          </a:p>
        </p:txBody>
      </p:sp>
      <p:pic>
        <p:nvPicPr>
          <p:cNvPr id="19460" name="Picture 4" descr="Henry S Bienen"/>
          <p:cNvPicPr>
            <a:picLocks noChangeAspect="1" noChangeArrowheads="1"/>
          </p:cNvPicPr>
          <p:nvPr/>
        </p:nvPicPr>
        <p:blipFill rotWithShape="1">
          <a:blip r:embed="rId3">
            <a:extLst>
              <a:ext uri="{28A0092B-C50C-407E-A947-70E740481C1C}">
                <a14:useLocalDpi xmlns:a14="http://schemas.microsoft.com/office/drawing/2010/main" val="0"/>
              </a:ext>
            </a:extLst>
          </a:blip>
          <a:srcRect l="63610"/>
          <a:stretch/>
        </p:blipFill>
        <p:spPr bwMode="auto">
          <a:xfrm>
            <a:off x="5109136" y="3037564"/>
            <a:ext cx="2467896" cy="1104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6774" y="4191000"/>
            <a:ext cx="2873094" cy="646331"/>
          </a:xfrm>
          <a:prstGeom prst="rect">
            <a:avLst/>
          </a:prstGeom>
          <a:noFill/>
        </p:spPr>
        <p:txBody>
          <a:bodyPr wrap="none" rtlCol="0">
            <a:spAutoFit/>
          </a:bodyPr>
          <a:lstStyle/>
          <a:p>
            <a:r>
              <a:rPr lang="en-US" b="1" dirty="0" err="1" smtClean="0"/>
              <a:t>Mahalia</a:t>
            </a:r>
            <a:r>
              <a:rPr lang="en-US" b="1" dirty="0" smtClean="0"/>
              <a:t> Hines</a:t>
            </a:r>
          </a:p>
          <a:p>
            <a:r>
              <a:rPr lang="en-US" b="1" dirty="0" smtClean="0"/>
              <a:t>Consultant, former principal</a:t>
            </a:r>
            <a:endParaRPr lang="en-US" b="1" dirty="0"/>
          </a:p>
        </p:txBody>
      </p:sp>
      <p:sp>
        <p:nvSpPr>
          <p:cNvPr id="6" name="TextBox 5"/>
          <p:cNvSpPr txBox="1"/>
          <p:nvPr/>
        </p:nvSpPr>
        <p:spPr>
          <a:xfrm>
            <a:off x="1828800" y="762000"/>
            <a:ext cx="704039" cy="400110"/>
          </a:xfrm>
          <a:prstGeom prst="rect">
            <a:avLst/>
          </a:prstGeom>
          <a:noFill/>
        </p:spPr>
        <p:txBody>
          <a:bodyPr wrap="none" rtlCol="0">
            <a:spAutoFit/>
          </a:bodyPr>
          <a:lstStyle/>
          <a:p>
            <a:r>
              <a:rPr lang="en-US" sz="2000" b="1" dirty="0" smtClean="0"/>
              <a:t>1964</a:t>
            </a:r>
            <a:endParaRPr lang="en-US" sz="2000" b="1" dirty="0"/>
          </a:p>
        </p:txBody>
      </p:sp>
      <p:pic>
        <p:nvPicPr>
          <p:cNvPr id="1946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3379" t="54816" r="53548" b="22069"/>
          <a:stretch/>
        </p:blipFill>
        <p:spPr bwMode="auto">
          <a:xfrm>
            <a:off x="1383878" y="1295400"/>
            <a:ext cx="1593881" cy="176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54744" y="3048000"/>
            <a:ext cx="1798056" cy="646331"/>
          </a:xfrm>
          <a:prstGeom prst="rect">
            <a:avLst/>
          </a:prstGeom>
          <a:noFill/>
        </p:spPr>
        <p:txBody>
          <a:bodyPr wrap="none" rtlCol="0">
            <a:spAutoFit/>
          </a:bodyPr>
          <a:lstStyle/>
          <a:p>
            <a:r>
              <a:rPr lang="en-US" b="1" dirty="0" smtClean="0"/>
              <a:t>Warren H. Bacon</a:t>
            </a:r>
          </a:p>
          <a:p>
            <a:r>
              <a:rPr lang="en-US" b="1" dirty="0" smtClean="0"/>
              <a:t>Inland Steel</a:t>
            </a:r>
            <a:endParaRPr lang="en-US" b="1" dirty="0"/>
          </a:p>
        </p:txBody>
      </p:sp>
      <p:pic>
        <p:nvPicPr>
          <p:cNvPr id="1946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59928" t="63856" r="30337" b="15288"/>
          <a:stretch/>
        </p:blipFill>
        <p:spPr bwMode="auto">
          <a:xfrm>
            <a:off x="1763490" y="3727802"/>
            <a:ext cx="1186961" cy="158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1600" y="5373469"/>
            <a:ext cx="2261388" cy="646331"/>
          </a:xfrm>
          <a:prstGeom prst="rect">
            <a:avLst/>
          </a:prstGeom>
          <a:noFill/>
        </p:spPr>
        <p:txBody>
          <a:bodyPr wrap="none" rtlCol="0">
            <a:spAutoFit/>
          </a:bodyPr>
          <a:lstStyle/>
          <a:p>
            <a:r>
              <a:rPr lang="en-US" b="1" dirty="0" err="1" smtClean="0"/>
              <a:t>Mrs</a:t>
            </a:r>
            <a:r>
              <a:rPr lang="en-US" b="1" dirty="0" smtClean="0"/>
              <a:t> Wendell E. Green</a:t>
            </a:r>
          </a:p>
          <a:p>
            <a:r>
              <a:rPr lang="en-US" b="1" dirty="0" smtClean="0"/>
              <a:t>Civic leader</a:t>
            </a:r>
            <a:endParaRPr lang="en-US" b="1" dirty="0"/>
          </a:p>
        </p:txBody>
      </p:sp>
      <p:pic>
        <p:nvPicPr>
          <p:cNvPr id="19464" name="Picture 8" descr="Jean-Claude Brizard"/>
          <p:cNvPicPr>
            <a:picLocks noChangeAspect="1" noChangeArrowheads="1"/>
          </p:cNvPicPr>
          <p:nvPr/>
        </p:nvPicPr>
        <p:blipFill rotWithShape="1">
          <a:blip r:embed="rId6">
            <a:extLst>
              <a:ext uri="{28A0092B-C50C-407E-A947-70E740481C1C}">
                <a14:useLocalDpi xmlns:a14="http://schemas.microsoft.com/office/drawing/2010/main" val="0"/>
              </a:ext>
            </a:extLst>
          </a:blip>
          <a:srcRect l="63610"/>
          <a:stretch/>
        </p:blipFill>
        <p:spPr bwMode="auto">
          <a:xfrm>
            <a:off x="5181600" y="4876800"/>
            <a:ext cx="2467896" cy="11049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05400" y="6096000"/>
            <a:ext cx="3892348" cy="646331"/>
          </a:xfrm>
          <a:prstGeom prst="rect">
            <a:avLst/>
          </a:prstGeom>
          <a:noFill/>
        </p:spPr>
        <p:txBody>
          <a:bodyPr wrap="none" rtlCol="0">
            <a:spAutoFit/>
          </a:bodyPr>
          <a:lstStyle/>
          <a:p>
            <a:r>
              <a:rPr lang="en-US" b="1" dirty="0" smtClean="0"/>
              <a:t>Jean-Claude </a:t>
            </a:r>
            <a:r>
              <a:rPr lang="en-US" b="1" dirty="0" err="1" smtClean="0"/>
              <a:t>Brizard</a:t>
            </a:r>
            <a:endParaRPr lang="en-US" b="1" dirty="0"/>
          </a:p>
          <a:p>
            <a:r>
              <a:rPr lang="en-US" b="1" dirty="0" smtClean="0"/>
              <a:t>Chief Executive, Chicago Public Schools</a:t>
            </a:r>
            <a:endParaRPr lang="en-US"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66" y="152400"/>
            <a:ext cx="8975534" cy="6001643"/>
          </a:xfrm>
          <a:prstGeom prst="rect">
            <a:avLst/>
          </a:prstGeom>
          <a:noFill/>
        </p:spPr>
        <p:txBody>
          <a:bodyPr wrap="none" rtlCol="0">
            <a:spAutoFit/>
          </a:bodyPr>
          <a:lstStyle/>
          <a:p>
            <a:pPr algn="ctr"/>
            <a:r>
              <a:rPr lang="en-US" sz="9600" b="1" dirty="0" smtClean="0"/>
              <a:t>Mississippi</a:t>
            </a:r>
          </a:p>
          <a:p>
            <a:pPr algn="ctr"/>
            <a:r>
              <a:rPr lang="en-US" sz="9600" b="1" dirty="0" smtClean="0"/>
              <a:t>Summer project</a:t>
            </a:r>
          </a:p>
          <a:p>
            <a:pPr algn="ctr"/>
            <a:r>
              <a:rPr lang="en-US" sz="9600" b="1" dirty="0" smtClean="0"/>
              <a:t>Freedom </a:t>
            </a:r>
          </a:p>
          <a:p>
            <a:pPr algn="ctr"/>
            <a:r>
              <a:rPr lang="en-US" sz="9600" b="1" dirty="0" smtClean="0"/>
              <a:t>Democratic Party</a:t>
            </a:r>
            <a:endParaRPr lang="en-US" sz="96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https://encrypted-tbn1.gstatic.com/images?q=tbn:ANd9GcQDZjciBm7cCwXjkojOOwLxplFx-hgmCI7pv7FdUBTlzcSw-cgz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6" y="4575188"/>
            <a:ext cx="663764" cy="2212548"/>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https://encrypted-tbn1.gstatic.com/images?q=tbn:ANd9GcTnefgNtj-q6oTGGCkuvmWNKAvf31-AkIu11dMhzMNdcbjQzEBk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http://images.ewins.com/digital_asset_manager/image_resize.php?cid=1&amp;ic=LOC%201166037&amp;mdx=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 y="0"/>
            <a:ext cx="3496437"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968" t="19495" r="24375" b="13375"/>
          <a:stretch/>
        </p:blipFill>
        <p:spPr bwMode="auto">
          <a:xfrm>
            <a:off x="3048000" y="-75144"/>
            <a:ext cx="5710530" cy="45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descr="https://encrypted-tbn1.gstatic.com/images?q=tbn:ANd9GcSajNU1n5uQNKBOud4XBPId7ea1tF7FnYDgbDrM-pIsj_Tau9r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075" y="4267200"/>
            <a:ext cx="3844925" cy="253542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qcarchives.com/civilrights/themes/fromscratch/COFOMap_mainp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8350" y="4195422"/>
            <a:ext cx="1770180" cy="259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3.gstatic.com/images?q=tbn:ANd9GcQg1Yv_ePmnOnWr6bdSKya8P1X4-RFNrDTYh7F18nkgLT1NxSiq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607" y="6319"/>
            <a:ext cx="3530217" cy="33613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1.gstatic.com/images?q=tbn:ANd9GcQvWlnwW7CuRkX-kVCpM7m1WyNBs5Gi_0GvsDUlxRsjRGKW0JOF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6319"/>
            <a:ext cx="178117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s://encrypted-tbn1.gstatic.com/images?q=tbn:ANd9GcR9QgM8OGnF7R-9qns11jYhMnwMhJjX4RB1Dn4CHQvbIC1tE8_I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607" y="3367700"/>
            <a:ext cx="3549519" cy="3661949"/>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encrypted-tbn0.gstatic.com/images?q=tbn:ANd9GcT9Cpt31yaAZjhMVXYFF2CDOl55pX8t17GTFyKeLXip_ewypeHPh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2633" y="2133600"/>
            <a:ext cx="1781175" cy="2468201"/>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s://encrypted-tbn0.gstatic.com/images?q=tbn:ANd9GcQRw6ESczXxLOQ_H3ioUG3DKyLGDokFL7SV9AK-rozFLWflSyZ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2126" y="4598783"/>
            <a:ext cx="180975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https://encrypted-tbn2.gstatic.com/images?q=tbn:ANd9GcRiGXTkPX2ULX-pu_zKcrsCs2Bt3-cm55ssX2_Sr1ANkKwNnaSt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3040"/>
            <a:ext cx="3792193" cy="267016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https://encrypted-tbn3.gstatic.com/images?q=tbn:ANd9GcRVvBA4QXQgdiizwk7p17IJhkpftNVZS5DOQhQUmXm80bzlkUovB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2743199"/>
            <a:ext cx="3832607" cy="3714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5484" y="0"/>
            <a:ext cx="3656642" cy="461665"/>
          </a:xfrm>
          <a:prstGeom prst="rect">
            <a:avLst/>
          </a:prstGeom>
          <a:noFill/>
        </p:spPr>
        <p:txBody>
          <a:bodyPr wrap="none" rtlCol="0">
            <a:spAutoFit/>
          </a:bodyPr>
          <a:lstStyle/>
          <a:p>
            <a:r>
              <a:rPr lang="en-US" sz="2400" b="1" dirty="0" smtClean="0"/>
              <a:t>1964 was hot in Mississippi</a:t>
            </a:r>
            <a:endParaRPr lang="en-US" sz="2400" b="1" dirty="0"/>
          </a:p>
        </p:txBody>
      </p:sp>
      <p:sp>
        <p:nvSpPr>
          <p:cNvPr id="3" name="TextBox 2"/>
          <p:cNvSpPr txBox="1"/>
          <p:nvPr/>
        </p:nvSpPr>
        <p:spPr>
          <a:xfrm>
            <a:off x="-76200" y="6477000"/>
            <a:ext cx="4457952" cy="461665"/>
          </a:xfrm>
          <a:prstGeom prst="rect">
            <a:avLst/>
          </a:prstGeom>
          <a:noFill/>
        </p:spPr>
        <p:txBody>
          <a:bodyPr wrap="none" rtlCol="0">
            <a:spAutoFit/>
          </a:bodyPr>
          <a:lstStyle/>
          <a:p>
            <a:r>
              <a:rPr lang="en-US" sz="2400" b="1" dirty="0" smtClean="0"/>
              <a:t>And new leadership kept coming!</a:t>
            </a:r>
            <a:endParaRPr lang="en-US" sz="24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encrypted-tbn1.gstatic.com/images?q=tbn:ANd9GcQDZjciBm7cCwXjkojOOwLxplFx-hgmCI7pv7FdUBTlzcSw-cgz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725" y="207413"/>
            <a:ext cx="1880875" cy="62695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2.gstatic.com/images?q=tbn:ANd9GcTsGygTZaAv782dCTNpQG6gNoIM-yY5Q14NefIOR1MSyBfmbS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99"/>
            <a:ext cx="4005915" cy="24341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encrypted-tbn3.gstatic.com/images?q=tbn:ANd9GcSm8xH1DrZq4cjn9j53rijjr6OxMwowCxAYSgSJE-YP4q9uqZ2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4062725" cy="300423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encrypted-tbn1.gstatic.com/images?q=tbn:ANd9GcRmf_KbO5E9vd-ISzTpN86LFdAVzV75o8VgKcwRwzAr5QJILkMH1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08119"/>
            <a:ext cx="4005915" cy="312272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encrypted-tbn2.gstatic.com/images?q=tbn:ANd9GcQZXRJpmNn7WGSi6XIa474LKh31R99LXka9mMkcLehs4LndDqy_t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5562"/>
            <a:ext cx="3200400" cy="495546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encrypted-tbn1.gstatic.com/images?q=tbn:ANd9GcQaUc1DDldVBpJ2xxzoo73Rmt81nQV3W6RvpA-xBSu4Uq6kroZVt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266594"/>
            <a:ext cx="3152775" cy="252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NCC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113" y="0"/>
            <a:ext cx="3836887"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 Harvey Richards]"/>
          <p:cNvPicPr>
            <a:picLocks noChangeAspect="1" noChangeArrowheads="1"/>
          </p:cNvPicPr>
          <p:nvPr/>
        </p:nvPicPr>
        <p:blipFill rotWithShape="1">
          <a:blip r:embed="rId3">
            <a:extLst>
              <a:ext uri="{28A0092B-C50C-407E-A947-70E740481C1C}">
                <a14:useLocalDpi xmlns:a14="http://schemas.microsoft.com/office/drawing/2010/main" val="0"/>
              </a:ext>
            </a:extLst>
          </a:blip>
          <a:srcRect r="26788"/>
          <a:stretch/>
        </p:blipFill>
        <p:spPr bwMode="auto">
          <a:xfrm>
            <a:off x="5254028" y="3364212"/>
            <a:ext cx="3840659" cy="34937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 Matt Herron]"/>
          <p:cNvPicPr>
            <a:picLocks noChangeAspect="1" noChangeArrowheads="1"/>
          </p:cNvPicPr>
          <p:nvPr/>
        </p:nvPicPr>
        <p:blipFill rotWithShape="1">
          <a:blip r:embed="rId4">
            <a:extLst>
              <a:ext uri="{28A0092B-C50C-407E-A947-70E740481C1C}">
                <a14:useLocalDpi xmlns:a14="http://schemas.microsoft.com/office/drawing/2010/main" val="0"/>
              </a:ext>
            </a:extLst>
          </a:blip>
          <a:srcRect l="51862" b="13746"/>
          <a:stretch/>
        </p:blipFill>
        <p:spPr bwMode="auto">
          <a:xfrm>
            <a:off x="-76200" y="-1"/>
            <a:ext cx="5486400" cy="7057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4503221"/>
            <a:ext cx="2106154" cy="830997"/>
          </a:xfrm>
          <a:prstGeom prst="rect">
            <a:avLst/>
          </a:prstGeom>
          <a:noFill/>
        </p:spPr>
        <p:txBody>
          <a:bodyPr wrap="none" rtlCol="0">
            <a:spAutoFit/>
          </a:bodyPr>
          <a:lstStyle/>
          <a:p>
            <a:r>
              <a:rPr lang="en-US" sz="2400" b="1" dirty="0" smtClean="0"/>
              <a:t>Little brother</a:t>
            </a:r>
          </a:p>
          <a:p>
            <a:r>
              <a:rPr lang="en-US" sz="2400" b="1" dirty="0"/>
              <a:t>w</a:t>
            </a:r>
            <a:r>
              <a:rPr lang="en-US" sz="2400" b="1" dirty="0" smtClean="0"/>
              <a:t>as not afraid!</a:t>
            </a:r>
            <a:endParaRPr lang="en-US" sz="24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otographer unkn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23425" cy="61341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 AP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64384"/>
            <a:ext cx="2057400" cy="138531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Photographer unkn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235" y="5486400"/>
            <a:ext cx="289774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 Matt Her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399" y="5481288"/>
            <a:ext cx="2280835" cy="142063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 George Elfie Ball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1" y="5487651"/>
            <a:ext cx="2209800" cy="141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01882"/>
            <a:ext cx="9260035" cy="3970318"/>
          </a:xfrm>
          <a:prstGeom prst="rect">
            <a:avLst/>
          </a:prstGeom>
          <a:noFill/>
        </p:spPr>
        <p:txBody>
          <a:bodyPr wrap="none" rtlCol="0">
            <a:spAutoFit/>
          </a:bodyPr>
          <a:lstStyle/>
          <a:p>
            <a:r>
              <a:rPr lang="en-US" sz="2800" b="1" dirty="0" smtClean="0"/>
              <a:t>Some Black people got in the box real good.  Mass civil </a:t>
            </a:r>
          </a:p>
          <a:p>
            <a:r>
              <a:rPr lang="en-US" sz="2800" b="1" dirty="0" smtClean="0"/>
              <a:t>disobedience and legal struggle through legislation and </a:t>
            </a:r>
          </a:p>
          <a:p>
            <a:r>
              <a:rPr lang="en-US" sz="2800" b="1" dirty="0" smtClean="0"/>
              <a:t>court decisions was led by a post World War II revolutionary </a:t>
            </a:r>
          </a:p>
          <a:p>
            <a:r>
              <a:rPr lang="en-US" sz="2800" b="1" dirty="0" smtClean="0"/>
              <a:t>generation.  Many gains were short lived, though, and the </a:t>
            </a:r>
          </a:p>
          <a:p>
            <a:r>
              <a:rPr lang="en-US" sz="2800" b="1" dirty="0" smtClean="0"/>
              <a:t>crisis is deeper today.  Most of us fought and a few got over.  </a:t>
            </a:r>
          </a:p>
          <a:p>
            <a:r>
              <a:rPr lang="en-US" sz="2800" b="1" dirty="0" smtClean="0"/>
              <a:t>That’s about it.</a:t>
            </a:r>
          </a:p>
          <a:p>
            <a:endParaRPr lang="en-US" sz="2800" b="1" dirty="0"/>
          </a:p>
          <a:p>
            <a:r>
              <a:rPr lang="en-US" sz="2800" b="1" dirty="0" smtClean="0"/>
              <a:t>We had to do it, and we might have to do it again the way </a:t>
            </a:r>
          </a:p>
          <a:p>
            <a:r>
              <a:rPr lang="en-US" sz="2800" b="1" dirty="0" smtClean="0"/>
              <a:t>things are going.</a:t>
            </a:r>
          </a:p>
        </p:txBody>
      </p:sp>
      <p:pic>
        <p:nvPicPr>
          <p:cNvPr id="22530" name="Picture 2" descr="https://encrypted-tbn2.gstatic.com/images?q=tbn:ANd9GcRwY_KheKHOQv4ORf8JOZH4Z2k1j4Fe1t7VTlirgrqWapuINrP6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encrypted-tbn2.gstatic.com/images?q=tbn:ANd9GcTNzLy96zcArWuacuVGB5NAncT8XoyRv4b8EVosXpjAcWzVNCnsdUF1bhV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2790825" cy="188743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encrypted-tbn3.gstatic.com/images?q=tbn:ANd9GcQrejTg6YXzobJZa56noEt0i-QddDodooZHuwdBEjolFIl4Hx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850" y="5913437"/>
            <a:ext cx="795699" cy="79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2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4390442"/>
              </p:ext>
            </p:extLst>
          </p:nvPr>
        </p:nvGraphicFramePr>
        <p:xfrm>
          <a:off x="381000" y="1869439"/>
          <a:ext cx="8229600" cy="4455161"/>
        </p:xfrm>
        <a:graphic>
          <a:graphicData uri="http://schemas.openxmlformats.org/drawingml/2006/table">
            <a:tbl>
              <a:tblPr firstRow="1" bandRow="1">
                <a:tableStyleId>{21E4AEA4-8DFA-4A89-87EB-49C32662AFE0}</a:tableStyleId>
              </a:tblPr>
              <a:tblGrid>
                <a:gridCol w="905256"/>
                <a:gridCol w="1316736"/>
                <a:gridCol w="1728216"/>
                <a:gridCol w="2304288"/>
                <a:gridCol w="1975104"/>
              </a:tblGrid>
              <a:tr h="429626">
                <a:tc>
                  <a:txBody>
                    <a:bodyPr/>
                    <a:lstStyle/>
                    <a:p>
                      <a:r>
                        <a:rPr lang="en-US" dirty="0" smtClean="0"/>
                        <a:t>Year</a:t>
                      </a:r>
                      <a:endParaRPr lang="en-US" dirty="0"/>
                    </a:p>
                  </a:txBody>
                  <a:tcPr/>
                </a:tc>
                <a:tc>
                  <a:txBody>
                    <a:bodyPr/>
                    <a:lstStyle/>
                    <a:p>
                      <a:r>
                        <a:rPr lang="en-US" dirty="0" smtClean="0"/>
                        <a:t>Month</a:t>
                      </a:r>
                      <a:endParaRPr lang="en-US" dirty="0"/>
                    </a:p>
                  </a:txBody>
                  <a:tcPr/>
                </a:tc>
                <a:tc>
                  <a:txBody>
                    <a:bodyPr/>
                    <a:lstStyle/>
                    <a:p>
                      <a:r>
                        <a:rPr lang="en-US" dirty="0" smtClean="0"/>
                        <a:t>Place</a:t>
                      </a:r>
                      <a:endParaRPr lang="en-US" dirty="0"/>
                    </a:p>
                  </a:txBody>
                  <a:tcPr/>
                </a:tc>
                <a:tc>
                  <a:txBody>
                    <a:bodyPr/>
                    <a:lstStyle/>
                    <a:p>
                      <a:r>
                        <a:rPr lang="en-US" dirty="0" smtClean="0"/>
                        <a:t>Event</a:t>
                      </a:r>
                      <a:endParaRPr lang="en-US" dirty="0"/>
                    </a:p>
                  </a:txBody>
                  <a:tcPr/>
                </a:tc>
                <a:tc>
                  <a:txBody>
                    <a:bodyPr/>
                    <a:lstStyle/>
                    <a:p>
                      <a:r>
                        <a:rPr lang="en-US" dirty="0" smtClean="0"/>
                        <a:t>Total</a:t>
                      </a:r>
                      <a:endParaRPr lang="en-US" dirty="0"/>
                    </a:p>
                  </a:txBody>
                  <a:tcPr/>
                </a:tc>
              </a:tr>
              <a:tr h="741546">
                <a:tc>
                  <a:txBody>
                    <a:bodyPr/>
                    <a:lstStyle/>
                    <a:p>
                      <a:r>
                        <a:rPr lang="en-US" dirty="0" smtClean="0"/>
                        <a:t>1963</a:t>
                      </a:r>
                      <a:endParaRPr lang="en-US" dirty="0"/>
                    </a:p>
                  </a:txBody>
                  <a:tcPr/>
                </a:tc>
                <a:tc>
                  <a:txBody>
                    <a:bodyPr/>
                    <a:lstStyle/>
                    <a:p>
                      <a:r>
                        <a:rPr lang="en-US" dirty="0" smtClean="0"/>
                        <a:t>August</a:t>
                      </a:r>
                      <a:endParaRPr lang="en-US" dirty="0"/>
                    </a:p>
                  </a:txBody>
                  <a:tcPr/>
                </a:tc>
                <a:tc>
                  <a:txBody>
                    <a:bodyPr/>
                    <a:lstStyle/>
                    <a:p>
                      <a:r>
                        <a:rPr lang="en-US" dirty="0" smtClean="0"/>
                        <a:t>Washington, D.C.</a:t>
                      </a:r>
                      <a:endParaRPr lang="en-US" dirty="0"/>
                    </a:p>
                  </a:txBody>
                  <a:tcPr/>
                </a:tc>
                <a:tc>
                  <a:txBody>
                    <a:bodyPr/>
                    <a:lstStyle/>
                    <a:p>
                      <a:r>
                        <a:rPr lang="en-US" dirty="0" smtClean="0"/>
                        <a:t>March on Washington</a:t>
                      </a:r>
                      <a:endParaRPr lang="en-US" dirty="0"/>
                    </a:p>
                  </a:txBody>
                  <a:tcPr/>
                </a:tc>
                <a:tc>
                  <a:txBody>
                    <a:bodyPr/>
                    <a:lstStyle/>
                    <a:p>
                      <a:r>
                        <a:rPr lang="en-US" dirty="0" smtClean="0"/>
                        <a:t>250,000 people marched</a:t>
                      </a:r>
                      <a:endParaRPr lang="en-US" dirty="0"/>
                    </a:p>
                  </a:txBody>
                  <a:tcPr/>
                </a:tc>
              </a:tr>
              <a:tr h="741546">
                <a:tc>
                  <a:txBody>
                    <a:bodyPr/>
                    <a:lstStyle/>
                    <a:p>
                      <a:r>
                        <a:rPr lang="en-US" dirty="0" smtClean="0"/>
                        <a:t>1963</a:t>
                      </a:r>
                      <a:endParaRPr lang="en-US" dirty="0"/>
                    </a:p>
                  </a:txBody>
                  <a:tcPr/>
                </a:tc>
                <a:tc>
                  <a:txBody>
                    <a:bodyPr/>
                    <a:lstStyle/>
                    <a:p>
                      <a:r>
                        <a:rPr lang="en-US" dirty="0" smtClean="0"/>
                        <a:t>October</a:t>
                      </a:r>
                      <a:endParaRPr lang="en-US" dirty="0"/>
                    </a:p>
                  </a:txBody>
                  <a:tcPr/>
                </a:tc>
                <a:tc>
                  <a:txBody>
                    <a:bodyPr/>
                    <a:lstStyle/>
                    <a:p>
                      <a:r>
                        <a:rPr lang="en-US" dirty="0" smtClean="0"/>
                        <a:t>Chicago</a:t>
                      </a:r>
                      <a:endParaRPr lang="en-US" dirty="0"/>
                    </a:p>
                  </a:txBody>
                  <a:tcPr/>
                </a:tc>
                <a:tc>
                  <a:txBody>
                    <a:bodyPr/>
                    <a:lstStyle/>
                    <a:p>
                      <a:r>
                        <a:rPr lang="en-US" dirty="0" smtClean="0"/>
                        <a:t>1</a:t>
                      </a:r>
                      <a:r>
                        <a:rPr lang="en-US" baseline="30000" dirty="0" smtClean="0"/>
                        <a:t>st</a:t>
                      </a:r>
                      <a:r>
                        <a:rPr lang="en-US" dirty="0" smtClean="0"/>
                        <a:t> School Boycott</a:t>
                      </a:r>
                      <a:endParaRPr lang="en-US" dirty="0"/>
                    </a:p>
                  </a:txBody>
                  <a:tcPr/>
                </a:tc>
                <a:tc>
                  <a:txBody>
                    <a:bodyPr/>
                    <a:lstStyle/>
                    <a:p>
                      <a:r>
                        <a:rPr lang="en-US" dirty="0" smtClean="0"/>
                        <a:t>225,000 students boycotted school</a:t>
                      </a:r>
                      <a:endParaRPr lang="en-US" dirty="0"/>
                    </a:p>
                  </a:txBody>
                  <a:tcPr/>
                </a:tc>
              </a:tr>
              <a:tr h="741546">
                <a:tc>
                  <a:txBody>
                    <a:bodyPr/>
                    <a:lstStyle/>
                    <a:p>
                      <a:r>
                        <a:rPr lang="en-US" dirty="0" smtClean="0"/>
                        <a:t>1964</a:t>
                      </a:r>
                      <a:endParaRPr lang="en-US" dirty="0"/>
                    </a:p>
                  </a:txBody>
                  <a:tcPr/>
                </a:tc>
                <a:tc>
                  <a:txBody>
                    <a:bodyPr/>
                    <a:lstStyle/>
                    <a:p>
                      <a:r>
                        <a:rPr lang="en-US" dirty="0" smtClean="0"/>
                        <a:t>February</a:t>
                      </a:r>
                      <a:endParaRPr lang="en-US" dirty="0"/>
                    </a:p>
                  </a:txBody>
                  <a:tcPr/>
                </a:tc>
                <a:tc>
                  <a:txBody>
                    <a:bodyPr/>
                    <a:lstStyle/>
                    <a:p>
                      <a:r>
                        <a:rPr lang="en-US" dirty="0" smtClean="0"/>
                        <a:t>Chicago</a:t>
                      </a:r>
                      <a:endParaRPr lang="en-US" dirty="0"/>
                    </a:p>
                  </a:txBody>
                  <a:tcPr/>
                </a:tc>
                <a:tc>
                  <a:txBody>
                    <a:bodyPr/>
                    <a:lstStyle/>
                    <a:p>
                      <a:r>
                        <a:rPr lang="en-US" dirty="0" smtClean="0"/>
                        <a:t>2</a:t>
                      </a:r>
                      <a:r>
                        <a:rPr lang="en-US" baseline="30000" dirty="0" smtClean="0"/>
                        <a:t>nd</a:t>
                      </a:r>
                      <a:r>
                        <a:rPr lang="en-US" dirty="0" smtClean="0"/>
                        <a:t> School Boycott</a:t>
                      </a:r>
                      <a:endParaRPr lang="en-US" dirty="0"/>
                    </a:p>
                  </a:txBody>
                  <a:tcPr/>
                </a:tc>
                <a:tc>
                  <a:txBody>
                    <a:bodyPr/>
                    <a:lstStyle/>
                    <a:p>
                      <a:r>
                        <a:rPr lang="en-US" dirty="0" smtClean="0"/>
                        <a:t>172,350 students boycotted school</a:t>
                      </a:r>
                      <a:endParaRPr lang="en-US" dirty="0"/>
                    </a:p>
                  </a:txBody>
                  <a:tcPr/>
                </a:tc>
              </a:tr>
              <a:tr h="741546">
                <a:tc>
                  <a:txBody>
                    <a:bodyPr/>
                    <a:lstStyle/>
                    <a:p>
                      <a:r>
                        <a:rPr lang="en-US" dirty="0" smtClean="0"/>
                        <a:t>1964</a:t>
                      </a:r>
                      <a:endParaRPr lang="en-US" dirty="0"/>
                    </a:p>
                  </a:txBody>
                  <a:tcPr/>
                </a:tc>
                <a:tc>
                  <a:txBody>
                    <a:bodyPr/>
                    <a:lstStyle/>
                    <a:p>
                      <a:r>
                        <a:rPr lang="en-US" dirty="0" smtClean="0"/>
                        <a:t>June</a:t>
                      </a:r>
                      <a:endParaRPr lang="en-US" dirty="0"/>
                    </a:p>
                  </a:txBody>
                  <a:tcPr/>
                </a:tc>
                <a:tc>
                  <a:txBody>
                    <a:bodyPr/>
                    <a:lstStyle/>
                    <a:p>
                      <a:r>
                        <a:rPr lang="en-US" dirty="0" smtClean="0"/>
                        <a:t>Mississippi</a:t>
                      </a:r>
                      <a:endParaRPr lang="en-US" dirty="0"/>
                    </a:p>
                  </a:txBody>
                  <a:tcPr/>
                </a:tc>
                <a:tc>
                  <a:txBody>
                    <a:bodyPr/>
                    <a:lstStyle/>
                    <a:p>
                      <a:r>
                        <a:rPr lang="en-US" dirty="0" smtClean="0"/>
                        <a:t>Mississippi Summer Project</a:t>
                      </a:r>
                      <a:endParaRPr lang="en-US" dirty="0"/>
                    </a:p>
                  </a:txBody>
                  <a:tcPr/>
                </a:tc>
                <a:tc>
                  <a:txBody>
                    <a:bodyPr/>
                    <a:lstStyle/>
                    <a:p>
                      <a:r>
                        <a:rPr lang="en-US" dirty="0" smtClean="0"/>
                        <a:t>1,000 organizers go to Mississippi</a:t>
                      </a:r>
                      <a:endParaRPr lang="en-US" dirty="0"/>
                    </a:p>
                  </a:txBody>
                  <a:tcPr/>
                </a:tc>
              </a:tr>
              <a:tr h="1059351">
                <a:tc>
                  <a:txBody>
                    <a:bodyPr/>
                    <a:lstStyle/>
                    <a:p>
                      <a:r>
                        <a:rPr lang="en-US" dirty="0" smtClean="0"/>
                        <a:t>1964</a:t>
                      </a:r>
                      <a:endParaRPr lang="en-US" dirty="0"/>
                    </a:p>
                  </a:txBody>
                  <a:tcPr/>
                </a:tc>
                <a:tc>
                  <a:txBody>
                    <a:bodyPr/>
                    <a:lstStyle/>
                    <a:p>
                      <a:r>
                        <a:rPr lang="en-US" dirty="0" smtClean="0"/>
                        <a:t>August</a:t>
                      </a:r>
                      <a:endParaRPr lang="en-US" dirty="0"/>
                    </a:p>
                  </a:txBody>
                  <a:tcPr/>
                </a:tc>
                <a:tc>
                  <a:txBody>
                    <a:bodyPr/>
                    <a:lstStyle/>
                    <a:p>
                      <a:r>
                        <a:rPr lang="en-US" dirty="0" smtClean="0"/>
                        <a:t>Atlantic City</a:t>
                      </a:r>
                      <a:endParaRPr lang="en-US" dirty="0"/>
                    </a:p>
                  </a:txBody>
                  <a:tcPr/>
                </a:tc>
                <a:tc>
                  <a:txBody>
                    <a:bodyPr/>
                    <a:lstStyle/>
                    <a:p>
                      <a:r>
                        <a:rPr lang="en-US" dirty="0" smtClean="0"/>
                        <a:t>Mississippi Freedom Democratic</a:t>
                      </a:r>
                      <a:r>
                        <a:rPr lang="en-US" baseline="0" dirty="0" smtClean="0"/>
                        <a:t> Party</a:t>
                      </a:r>
                      <a:endParaRPr lang="en-US" dirty="0"/>
                    </a:p>
                  </a:txBody>
                  <a:tcPr/>
                </a:tc>
                <a:tc>
                  <a:txBody>
                    <a:bodyPr/>
                    <a:lstStyle/>
                    <a:p>
                      <a:r>
                        <a:rPr lang="en-US" dirty="0" smtClean="0"/>
                        <a:t>64 delegates go</a:t>
                      </a:r>
                      <a:r>
                        <a:rPr lang="en-US" baseline="0" dirty="0" smtClean="0"/>
                        <a:t> to Democratic convention</a:t>
                      </a:r>
                      <a:endParaRPr lang="en-US" dirty="0"/>
                    </a:p>
                  </a:txBody>
                  <a:tcPr/>
                </a:tc>
              </a:tr>
            </a:tbl>
          </a:graphicData>
        </a:graphic>
      </p:graphicFrame>
      <p:sp>
        <p:nvSpPr>
          <p:cNvPr id="5" name="TextBox 4"/>
          <p:cNvSpPr txBox="1"/>
          <p:nvPr/>
        </p:nvSpPr>
        <p:spPr>
          <a:xfrm>
            <a:off x="304800" y="838200"/>
            <a:ext cx="8403519" cy="584775"/>
          </a:xfrm>
          <a:prstGeom prst="rect">
            <a:avLst/>
          </a:prstGeom>
          <a:noFill/>
        </p:spPr>
        <p:txBody>
          <a:bodyPr wrap="none" rtlCol="0">
            <a:spAutoFit/>
          </a:bodyPr>
          <a:lstStyle/>
          <a:p>
            <a:r>
              <a:rPr lang="en-US" sz="3200" b="1" dirty="0" smtClean="0"/>
              <a:t>Critical High Points of the Civil Rights Movement</a:t>
            </a:r>
            <a:endParaRPr lang="en-US" sz="32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18916" cy="4339650"/>
          </a:xfrm>
          <a:prstGeom prst="rect">
            <a:avLst/>
          </a:prstGeom>
          <a:noFill/>
        </p:spPr>
        <p:txBody>
          <a:bodyPr wrap="none" rtlCol="0">
            <a:spAutoFit/>
          </a:bodyPr>
          <a:lstStyle/>
          <a:p>
            <a:r>
              <a:rPr lang="en-US" sz="6000" b="1" dirty="0" smtClean="0"/>
              <a:t>Critical Questions</a:t>
            </a:r>
          </a:p>
          <a:p>
            <a:r>
              <a:rPr lang="en-US" sz="3600" b="1" dirty="0" smtClean="0"/>
              <a:t>What was the mobilization?</a:t>
            </a:r>
          </a:p>
          <a:p>
            <a:r>
              <a:rPr lang="en-US" sz="3600" b="1" dirty="0" smtClean="0"/>
              <a:t>What led to the mobilization?</a:t>
            </a:r>
          </a:p>
          <a:p>
            <a:r>
              <a:rPr lang="en-US" sz="3600" b="1" dirty="0" smtClean="0"/>
              <a:t>Who led the mobilization?</a:t>
            </a:r>
          </a:p>
          <a:p>
            <a:r>
              <a:rPr lang="en-US" sz="3600" b="1" dirty="0" smtClean="0"/>
              <a:t>How was unity maintained in the movement?</a:t>
            </a:r>
          </a:p>
          <a:p>
            <a:r>
              <a:rPr lang="en-US" sz="3600" b="1" dirty="0" smtClean="0"/>
              <a:t>What was the outcome?</a:t>
            </a:r>
          </a:p>
          <a:p>
            <a:r>
              <a:rPr lang="en-US" sz="3600" b="1" dirty="0" smtClean="0"/>
              <a:t>What response came from the racists?</a:t>
            </a:r>
            <a:endParaRPr lang="en-US" sz="3600" b="1" dirty="0"/>
          </a:p>
        </p:txBody>
      </p:sp>
      <p:pic>
        <p:nvPicPr>
          <p:cNvPr id="15362" name="Picture 2" descr="https://encrypted-tbn3.gstatic.com/images?q=tbn:ANd9GcQng4LG6fLNFuMiJKl7P_C3Yet_hw3tP-c1Cq1cvrACCXQmst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 y="4325340"/>
            <a:ext cx="3346764" cy="249720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2.gstatic.com/images?q=tbn:ANd9GcTDQfbXZy8_Cofy1Zu6slLEgoEW6ljLAKD66dL7wKerFje2FN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325340"/>
            <a:ext cx="5642316" cy="351651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3.gstatic.com/images?q=tbn:ANd9GcQQdaifkR6Seuh54Aj2YCQ5EhuidvkJY558w6D_dTdsqBizyc5XUR5QG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758" y="228600"/>
            <a:ext cx="1979442" cy="251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19200"/>
            <a:ext cx="6289029" cy="4801314"/>
          </a:xfrm>
          <a:prstGeom prst="rect">
            <a:avLst/>
          </a:prstGeom>
          <a:noFill/>
        </p:spPr>
        <p:txBody>
          <a:bodyPr wrap="none" rtlCol="0">
            <a:spAutoFit/>
          </a:bodyPr>
          <a:lstStyle/>
          <a:p>
            <a:pPr algn="ctr"/>
            <a:r>
              <a:rPr lang="en-US" sz="9600" b="1" dirty="0" smtClean="0"/>
              <a:t>March </a:t>
            </a:r>
          </a:p>
          <a:p>
            <a:pPr algn="ctr"/>
            <a:r>
              <a:rPr lang="en-US" sz="9600" b="1" dirty="0" smtClean="0"/>
              <a:t>on </a:t>
            </a:r>
          </a:p>
          <a:p>
            <a:pPr algn="ctr"/>
            <a:r>
              <a:rPr lang="en-US" sz="9600" b="1" dirty="0" smtClean="0"/>
              <a:t>Washington</a:t>
            </a:r>
          </a:p>
          <a:p>
            <a:endParaRPr lang="en-US"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TCjJP5ZHmMWj3fYsEA4YsB24HIgns5QX6foMc6009itsp5H8Z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14763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c8LNGp0k9_c/R8daZbkHidI/AAAAAAAACM4/bkrLVYOskXs/s320/m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62"/>
            <a:ext cx="3276600" cy="37746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RGy0sn50hZ-R2bJoJc9Giad_cRWzl2v302VqcaLgDLVf4HFt_c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19958"/>
            <a:ext cx="3461440" cy="3461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590800"/>
            <a:ext cx="652743" cy="369332"/>
          </a:xfrm>
          <a:prstGeom prst="rect">
            <a:avLst/>
          </a:prstGeom>
          <a:noFill/>
        </p:spPr>
        <p:txBody>
          <a:bodyPr wrap="none" rtlCol="0">
            <a:spAutoFit/>
          </a:bodyPr>
          <a:lstStyle/>
          <a:p>
            <a:r>
              <a:rPr lang="en-US" b="1" dirty="0" smtClean="0"/>
              <a:t>1941</a:t>
            </a:r>
            <a:endParaRPr lang="en-US" b="1" dirty="0"/>
          </a:p>
        </p:txBody>
      </p:sp>
      <p:pic>
        <p:nvPicPr>
          <p:cNvPr id="3080" name="Picture 8" descr="https://encrypted-tbn0.gstatic.com/images?q=tbn:ANd9GcQSMVewWRXcOo7AEsFAOtnKkgicXgmoifskEEm5JnPU3PXtUjB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57600"/>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TFAmdOaYNTFmKRH76G5sW6fsIobUyIp216R3tbesFWcD2AArgbK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720" y="3657600"/>
            <a:ext cx="3603280" cy="3152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9400" y="3886200"/>
            <a:ext cx="2545890" cy="2677656"/>
          </a:xfrm>
          <a:prstGeom prst="rect">
            <a:avLst/>
          </a:prstGeom>
          <a:noFill/>
        </p:spPr>
        <p:txBody>
          <a:bodyPr wrap="none" rtlCol="0">
            <a:spAutoFit/>
          </a:bodyPr>
          <a:lstStyle/>
          <a:p>
            <a:pPr marL="342900" indent="-342900">
              <a:buAutoNum type="alphaUcPeriod"/>
            </a:pPr>
            <a:r>
              <a:rPr lang="en-US" sz="2400" b="1" dirty="0" smtClean="0"/>
              <a:t>Philip Randolph</a:t>
            </a:r>
          </a:p>
          <a:p>
            <a:r>
              <a:rPr lang="en-US" sz="2400" b="1" dirty="0" smtClean="0"/>
              <a:t>(1889 – 1979)</a:t>
            </a:r>
          </a:p>
          <a:p>
            <a:r>
              <a:rPr lang="en-US" sz="2400" b="1" dirty="0" smtClean="0"/>
              <a:t>Labor leader who </a:t>
            </a:r>
          </a:p>
          <a:p>
            <a:r>
              <a:rPr lang="en-US" sz="2400" b="1" dirty="0"/>
              <a:t>l</a:t>
            </a:r>
            <a:r>
              <a:rPr lang="en-US" sz="2400" b="1" dirty="0" smtClean="0"/>
              <a:t>ed the 1941 and</a:t>
            </a:r>
          </a:p>
          <a:p>
            <a:r>
              <a:rPr lang="en-US" sz="2400" b="1" dirty="0"/>
              <a:t>t</a:t>
            </a:r>
            <a:r>
              <a:rPr lang="en-US" sz="2400" b="1" dirty="0" smtClean="0"/>
              <a:t>he 1963 marches</a:t>
            </a:r>
          </a:p>
          <a:p>
            <a:r>
              <a:rPr lang="en-US" sz="2400" b="1" dirty="0" smtClean="0"/>
              <a:t>For jobs and </a:t>
            </a:r>
          </a:p>
          <a:p>
            <a:r>
              <a:rPr lang="en-US" sz="2400" b="1" dirty="0" smtClean="0"/>
              <a:t>freedom</a:t>
            </a:r>
            <a:endParaRPr lang="en-US" sz="24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QFz222KkoHMSc-enjaIKc7bF1GWUXhVzxQ1CTZgAcsoNb8Bph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58" y="0"/>
            <a:ext cx="24947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QVOQ-IzVYBMpLDFSn6sdiqQz9w_CoAwvIR5rUt7MDd_Nl58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 y="20843"/>
            <a:ext cx="2468832" cy="31795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TryywufbXP5WPim3zorTuVkp8_0B6dxtgyWWjxL8j0fKm7HX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7574"/>
            <a:ext cx="5212436" cy="3670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SrK_8cwpjV-Aqxme1I-j19Gfd-hFhJLrpg_GDUNehG-L524C2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03" y="3039031"/>
            <a:ext cx="4191097" cy="45809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2.gstatic.com/images?q=tbn:ANd9GcRlHSF8BQ6o5hSJAK1HJDPIdq6xqh3UusCLuLHT1bbEPUvrSlMs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420" y="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s://encrypted-tbn2.gstatic.com/images?q=tbn:ANd9GcRwOu0zCnq0rUp48HwAcEpl0kl_oSRfl973OOD2jzW4GzzzbdZ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2" y="381000"/>
            <a:ext cx="406884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encrypted-tbn3.gstatic.com/images?q=tbn:ANd9GcQrwdjoca1CWpvdfNxC1Vr0zKkmn8dDmBwSmr5t7pg55i3tJu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1000"/>
            <a:ext cx="476581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s://encrypted-tbn2.gstatic.com/images?q=tbn:ANd9GcSnTi1UmCXDKd4XbklWIM-sSuDB4YJVimKn0XbL3YOaNxApK_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2784613" cy="3132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02" y="3922455"/>
            <a:ext cx="6293198" cy="2554545"/>
          </a:xfrm>
          <a:prstGeom prst="rect">
            <a:avLst/>
          </a:prstGeom>
          <a:noFill/>
        </p:spPr>
        <p:txBody>
          <a:bodyPr wrap="none" rtlCol="0">
            <a:spAutoFit/>
          </a:bodyPr>
          <a:lstStyle/>
          <a:p>
            <a:r>
              <a:rPr lang="en-US" sz="3200" b="1" dirty="0" smtClean="0"/>
              <a:t>The March on Washington was </a:t>
            </a:r>
          </a:p>
          <a:p>
            <a:r>
              <a:rPr lang="en-US" sz="3200" b="1" dirty="0" smtClean="0"/>
              <a:t>given strong organizational support </a:t>
            </a:r>
          </a:p>
          <a:p>
            <a:r>
              <a:rPr lang="en-US" sz="3200" b="1" dirty="0" smtClean="0"/>
              <a:t>by the trade union movement, </a:t>
            </a:r>
          </a:p>
          <a:p>
            <a:r>
              <a:rPr lang="en-US" sz="3200" b="1" dirty="0" smtClean="0"/>
              <a:t>especially the United Auto Workers</a:t>
            </a:r>
          </a:p>
          <a:p>
            <a:r>
              <a:rPr lang="en-US" sz="3200" b="1" dirty="0" smtClean="0"/>
              <a:t>And their leader Walter Reuther.</a:t>
            </a:r>
            <a:endParaRPr lang="en-US" sz="3200" b="1" dirty="0"/>
          </a:p>
        </p:txBody>
      </p:sp>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MBWvrWKAgAMhFeatyRXCjNUjnlsgf-MTzS_aAkFoAlcr31ZpU5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59341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1.gstatic.com/images?q=tbn:ANd9GcSPSuoklFCYL21rZjUjVlDLWaAsa3NXBoRAwQjMmP8ReJtEo8cA9A"/>
          <p:cNvPicPr>
            <a:picLocks noChangeAspect="1" noChangeArrowheads="1"/>
          </p:cNvPicPr>
          <p:nvPr/>
        </p:nvPicPr>
        <p:blipFill rotWithShape="1">
          <a:blip r:embed="rId3">
            <a:extLst>
              <a:ext uri="{28A0092B-C50C-407E-A947-70E740481C1C}">
                <a14:useLocalDpi xmlns:a14="http://schemas.microsoft.com/office/drawing/2010/main" val="0"/>
              </a:ext>
            </a:extLst>
          </a:blip>
          <a:srcRect b="9294"/>
          <a:stretch/>
        </p:blipFill>
        <p:spPr bwMode="auto">
          <a:xfrm>
            <a:off x="-32674" y="-18108"/>
            <a:ext cx="4528473" cy="32453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0.gstatic.com/images?q=tbn:ANd9GcTy9RXrEwjfU3y0QaVuFEDGGvusTBV_78rUZd7y5net6UD2i71n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81495"/>
            <a:ext cx="2590800" cy="39289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3.gstatic.com/images?q=tbn:ANd9GcRw9JkvXPtHaCKQpclZb79f9JBDDjxxSXBw1gapTyze0ojt-lLh"/>
          <p:cNvPicPr>
            <a:picLocks noChangeAspect="1" noChangeArrowheads="1"/>
          </p:cNvPicPr>
          <p:nvPr/>
        </p:nvPicPr>
        <p:blipFill rotWithShape="1">
          <a:blip r:embed="rId5">
            <a:extLst>
              <a:ext uri="{28A0092B-C50C-407E-A947-70E740481C1C}">
                <a14:useLocalDpi xmlns:a14="http://schemas.microsoft.com/office/drawing/2010/main" val="0"/>
              </a:ext>
            </a:extLst>
          </a:blip>
          <a:srcRect r="26227"/>
          <a:stretch/>
        </p:blipFill>
        <p:spPr bwMode="auto">
          <a:xfrm>
            <a:off x="5181600" y="3124200"/>
            <a:ext cx="3962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2.gstatic.com/images?q=tbn:ANd9GcQLSt2ruewsu108TKWM9nwcDM0l15qOOdu4sFlxh2KVR4KTk4V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916" y="3048000"/>
            <a:ext cx="308428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4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857</Words>
  <Application>Microsoft Office PowerPoint</Application>
  <PresentationFormat>On-screen Show (4:3)</PresentationFormat>
  <Paragraphs>175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mcworter</cp:lastModifiedBy>
  <cp:revision>40</cp:revision>
  <cp:lastPrinted>2012-10-01T23:47:07Z</cp:lastPrinted>
  <dcterms:created xsi:type="dcterms:W3CDTF">2012-09-30T18:24:39Z</dcterms:created>
  <dcterms:modified xsi:type="dcterms:W3CDTF">2012-10-02T00:19:57Z</dcterms:modified>
</cp:coreProperties>
</file>